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1455" r:id="rId5"/>
    <p:sldId id="1456" r:id="rId6"/>
    <p:sldId id="1457" r:id="rId7"/>
    <p:sldId id="259" r:id="rId8"/>
    <p:sldId id="1451" r:id="rId9"/>
    <p:sldId id="261" r:id="rId10"/>
    <p:sldId id="1454" r:id="rId11"/>
    <p:sldId id="1458" r:id="rId12"/>
    <p:sldId id="1459" r:id="rId13"/>
    <p:sldId id="1453" r:id="rId14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ABB9"/>
    <a:srgbClr val="F2EAEA"/>
    <a:srgbClr val="F2EDF3"/>
    <a:srgbClr val="F3F7F6"/>
    <a:srgbClr val="FBFBF7"/>
    <a:srgbClr val="F1949A"/>
    <a:srgbClr val="9BE2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55" autoAdjust="0"/>
    <p:restoredTop sz="94660"/>
  </p:normalViewPr>
  <p:slideViewPr>
    <p:cSldViewPr snapToGrid="0">
      <p:cViewPr varScale="1">
        <p:scale>
          <a:sx n="86" d="100"/>
          <a:sy n="86" d="100"/>
        </p:scale>
        <p:origin x="71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5" d="100"/>
        <a:sy n="35" d="100"/>
      </p:scale>
      <p:origin x="0" y="-45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0C8B57-F7F5-48B4-B022-65B10CD3A58D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2374A3-9541-4525-ABB8-321E5869ED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6326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374A3-9541-4525-ABB8-321E5869ED1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12601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3954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6587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17638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374A3-9541-4525-ABB8-321E5869ED1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42277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374A3-9541-4525-ABB8-321E5869ED1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069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374A3-9541-4525-ABB8-321E5869ED1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1806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CC94F1-7147-43D7-8CF9-B331CDDFCEB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92027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CC94F1-7147-43D7-8CF9-B331CDDFCEB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51431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CC94F1-7147-43D7-8CF9-B331CDDFCEB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68359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374A3-9541-4525-ABB8-321E5869ED1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93349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36087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374A3-9541-4525-ABB8-321E5869ED1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0198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2710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382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03EB167C-9499-489D-BE0D-271CE54EF6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25" t="71162" r="15998" b="13290"/>
          <a:stretch/>
        </p:blipFill>
        <p:spPr>
          <a:xfrm rot="5400000" flipV="1">
            <a:off x="-497305" y="497305"/>
            <a:ext cx="2662989" cy="166838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863326F-2E70-471C-B53D-E7E529DCEC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05" t="-13346" r="40045" b="79303"/>
          <a:stretch/>
        </p:blipFill>
        <p:spPr>
          <a:xfrm>
            <a:off x="9160042" y="4331367"/>
            <a:ext cx="3031958" cy="2526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</p:sldLayoutIdLst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vaijisuan.com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E33299-6EE3-4EE8-A9D2-DA4F49F4BE8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36" t="62657"/>
          <a:stretch/>
        </p:blipFill>
        <p:spPr>
          <a:xfrm rot="5400000" flipV="1">
            <a:off x="-752953" y="752953"/>
            <a:ext cx="5501992" cy="399608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B845A0A-D0DC-49BA-98A4-864FA416C6F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607" b="73047"/>
          <a:stretch/>
        </p:blipFill>
        <p:spPr>
          <a:xfrm>
            <a:off x="5374105" y="3482267"/>
            <a:ext cx="6817895" cy="3429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2F66AE7-F473-47F6-9224-A51E97875C89}"/>
              </a:ext>
            </a:extLst>
          </p:cNvPr>
          <p:cNvSpPr txBox="1"/>
          <p:nvPr/>
        </p:nvSpPr>
        <p:spPr>
          <a:xfrm>
            <a:off x="1230563" y="2115470"/>
            <a:ext cx="97308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b="1" spc="2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Arial" panose="020B0604020202020204" pitchFamily="34" charset="0"/>
              </a:rPr>
              <a:t>学期汇报</a:t>
            </a:r>
            <a:endParaRPr lang="zh-CN" altLang="en-US" sz="8000" b="1" spc="200" dirty="0">
              <a:solidFill>
                <a:schemeClr val="tx1">
                  <a:lumMod val="75000"/>
                  <a:lumOff val="25000"/>
                </a:schemeClr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4B9455C-357F-450E-A1B1-130E0C3BBCC8}"/>
              </a:ext>
            </a:extLst>
          </p:cNvPr>
          <p:cNvSpPr txBox="1"/>
          <p:nvPr/>
        </p:nvSpPr>
        <p:spPr>
          <a:xfrm>
            <a:off x="2524326" y="3412276"/>
            <a:ext cx="7143349" cy="418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zh-CN" altLang="en-US" sz="160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+mn-ea"/>
              </a:rPr>
              <a:t> 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sym typeface="+mn-ea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DE7E33DA-0C61-46E1-ABF1-BA6B4ACB9BBD}"/>
              </a:ext>
            </a:extLst>
          </p:cNvPr>
          <p:cNvGrpSpPr/>
          <p:nvPr/>
        </p:nvGrpSpPr>
        <p:grpSpPr>
          <a:xfrm>
            <a:off x="2432451" y="4512600"/>
            <a:ext cx="7327098" cy="461933"/>
            <a:chOff x="4417" y="7030"/>
            <a:chExt cx="9695" cy="580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A01F53E0-60B0-4C48-BC9A-22F9B863CB45}"/>
                </a:ext>
              </a:extLst>
            </p:cNvPr>
            <p:cNvSpPr/>
            <p:nvPr/>
          </p:nvSpPr>
          <p:spPr>
            <a:xfrm>
              <a:off x="4417" y="7145"/>
              <a:ext cx="350" cy="3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A547D135-DB28-4ECE-81D3-6AA61503D4D3}"/>
                </a:ext>
              </a:extLst>
            </p:cNvPr>
            <p:cNvSpPr txBox="1"/>
            <p:nvPr/>
          </p:nvSpPr>
          <p:spPr>
            <a:xfrm>
              <a:off x="4872" y="7030"/>
              <a:ext cx="2304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研究总结</a:t>
              </a:r>
              <a:endParaRPr lang="en-US" altLang="zh-CN" sz="240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9E566475-B6CA-4367-B268-020527065AC6}"/>
                </a:ext>
              </a:extLst>
            </p:cNvPr>
            <p:cNvSpPr/>
            <p:nvPr/>
          </p:nvSpPr>
          <p:spPr>
            <a:xfrm>
              <a:off x="7806" y="7145"/>
              <a:ext cx="350" cy="3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52946A77-7F1D-4E48-8369-118FCA7CC274}"/>
                </a:ext>
              </a:extLst>
            </p:cNvPr>
            <p:cNvSpPr txBox="1"/>
            <p:nvPr/>
          </p:nvSpPr>
          <p:spPr>
            <a:xfrm>
              <a:off x="8261" y="7030"/>
              <a:ext cx="2304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项目汇报</a:t>
              </a:r>
              <a:endParaRPr lang="en-US" altLang="zh-CN" sz="240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6E33F6FB-55D7-4E7F-A6A3-FEE215A09766}"/>
                </a:ext>
              </a:extLst>
            </p:cNvPr>
            <p:cNvSpPr/>
            <p:nvPr/>
          </p:nvSpPr>
          <p:spPr>
            <a:xfrm>
              <a:off x="11353" y="7145"/>
              <a:ext cx="350" cy="35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C4C51A1F-1206-44FE-B2C1-D91FE2D66267}"/>
                </a:ext>
              </a:extLst>
            </p:cNvPr>
            <p:cNvSpPr txBox="1"/>
            <p:nvPr/>
          </p:nvSpPr>
          <p:spPr>
            <a:xfrm>
              <a:off x="11808" y="7030"/>
              <a:ext cx="2304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未来计划</a:t>
              </a:r>
              <a:endParaRPr lang="en-US" altLang="zh-CN" sz="240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16" name="圆角矩形 11">
            <a:extLst>
              <a:ext uri="{FF2B5EF4-FFF2-40B4-BE49-F238E27FC236}">
                <a16:creationId xmlns:a16="http://schemas.microsoft.com/office/drawing/2014/main" id="{09FC4EF5-FBDE-4079-812E-57622121F9E6}"/>
              </a:ext>
            </a:extLst>
          </p:cNvPr>
          <p:cNvSpPr/>
          <p:nvPr/>
        </p:nvSpPr>
        <p:spPr>
          <a:xfrm>
            <a:off x="5225364" y="5255432"/>
            <a:ext cx="1741272" cy="449760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pc="3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李嘉麒</a:t>
            </a:r>
            <a:endParaRPr kumimoji="1" lang="zh-CN" altLang="en-US" spc="3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8930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9" presetClass="entr" presetSubtype="0" ac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7" grpId="2"/>
      <p:bldP spid="8" grpId="0"/>
      <p:bldP spid="8" grpId="1"/>
      <p:bldP spid="1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6C212C38-AF62-4F34-90D2-2D7182BE9EB2}"/>
              </a:ext>
            </a:extLst>
          </p:cNvPr>
          <p:cNvSpPr txBox="1"/>
          <p:nvPr/>
        </p:nvSpPr>
        <p:spPr>
          <a:xfrm>
            <a:off x="1826008" y="628418"/>
            <a:ext cx="9821495" cy="9189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持续跟踪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machine learning system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方面的最新论文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湖北省重点项目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张量资源监控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高性能算子库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自动图优化实验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图切分算法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：如何切分并行度高的计算图？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Data Layout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联合优化实验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计算图与算子联合优化实验（高性能算子库）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非关键路径剪枝优化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：图替代序列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potential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分析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关键路径</a:t>
            </a:r>
            <a:r>
              <a:rPr lang="en-US" altLang="zh-CN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cost function</a:t>
            </a:r>
            <a:r>
              <a: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预测模型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（张量资源监控）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TVM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算子运行时优化实验，拓扑排序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子图匹配算法优化实验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DP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子图匹配优化实验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论文写作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未来可能的研究点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动态图优化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lvl="1">
              <a:lnSpc>
                <a:spcPct val="150000"/>
              </a:lnSpc>
            </a:pP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	</a:t>
            </a:r>
          </a:p>
          <a:p>
            <a:pPr lvl="1">
              <a:lnSpc>
                <a:spcPct val="150000"/>
              </a:lnSpc>
            </a:pP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8162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9F0F7DF7-0CE5-43AD-B39C-062B1C246BC5}"/>
              </a:ext>
            </a:extLst>
          </p:cNvPr>
          <p:cNvSpPr txBox="1"/>
          <p:nvPr/>
        </p:nvSpPr>
        <p:spPr>
          <a:xfrm>
            <a:off x="1857652" y="986159"/>
            <a:ext cx="609452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>
                <a:hlinkClick r:id="rId3"/>
              </a:rPr>
              <a:t>RigthCloud-</a:t>
            </a:r>
            <a:r>
              <a:rPr lang="zh-CN" altLang="en-US" sz="1600">
                <a:hlinkClick r:id="rId3"/>
              </a:rPr>
              <a:t>云运营 </a:t>
            </a:r>
            <a:r>
              <a:rPr lang="en-US" altLang="zh-CN" sz="1600">
                <a:hlinkClick r:id="rId3"/>
              </a:rPr>
              <a:t>(ovaijisuan.com)</a:t>
            </a:r>
            <a:endParaRPr lang="zh-CN" altLang="en-US" sz="1600"/>
          </a:p>
        </p:txBody>
      </p:sp>
      <p:sp>
        <p:nvSpPr>
          <p:cNvPr id="11" name="TextBox 19">
            <a:extLst>
              <a:ext uri="{FF2B5EF4-FFF2-40B4-BE49-F238E27FC236}">
                <a16:creationId xmlns:a16="http://schemas.microsoft.com/office/drawing/2014/main" id="{FA418432-B845-45D1-BD99-954412479743}"/>
              </a:ext>
            </a:extLst>
          </p:cNvPr>
          <p:cNvSpPr txBox="1"/>
          <p:nvPr/>
        </p:nvSpPr>
        <p:spPr>
          <a:xfrm>
            <a:off x="1781620" y="183398"/>
            <a:ext cx="9324345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rPr>
              <a:t>武汉华为计算资源使用说明</a:t>
            </a:r>
            <a:endParaRPr lang="en-US" altLang="zh-CN" sz="20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思源黑体 CN Medium" panose="020B0600000000000000" pitchFamily="34" charset="-122"/>
              <a:sym typeface="思源黑体 CN Medium" panose="020B0600000000000000" pitchFamily="34" charset="-122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D6AAC1AC-9D73-4573-9624-E897CC4B79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7652" y="1494684"/>
            <a:ext cx="8078106" cy="502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332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9">
            <a:extLst>
              <a:ext uri="{FF2B5EF4-FFF2-40B4-BE49-F238E27FC236}">
                <a16:creationId xmlns:a16="http://schemas.microsoft.com/office/drawing/2014/main" id="{FA418432-B845-45D1-BD99-954412479743}"/>
              </a:ext>
            </a:extLst>
          </p:cNvPr>
          <p:cNvSpPr txBox="1"/>
          <p:nvPr/>
        </p:nvSpPr>
        <p:spPr>
          <a:xfrm>
            <a:off x="1781620" y="183398"/>
            <a:ext cx="9324345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rPr>
              <a:t>武汉华为计算资源使用说明</a:t>
            </a:r>
            <a:endParaRPr lang="en-US" altLang="zh-CN" sz="20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思源黑体 CN Medium" panose="020B0600000000000000" pitchFamily="34" charset="-122"/>
              <a:sym typeface="思源黑体 CN Medium" panose="020B0600000000000000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0A4D1BA-EE7F-40F9-A177-F541746ADF68}"/>
              </a:ext>
            </a:extLst>
          </p:cNvPr>
          <p:cNvSpPr txBox="1"/>
          <p:nvPr/>
        </p:nvSpPr>
        <p:spPr>
          <a:xfrm>
            <a:off x="1781620" y="926468"/>
            <a:ext cx="54397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/>
              <a:t>ModelArts &amp; OBS</a:t>
            </a:r>
            <a:endParaRPr lang="zh-CN" altLang="en-US" sz="160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D8EFF2C-2B6C-4406-8192-BD40D13B4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6712" y="1495240"/>
            <a:ext cx="9558576" cy="4674741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AC01108A-BFBF-44BE-9783-11DFDDC9F447}"/>
              </a:ext>
            </a:extLst>
          </p:cNvPr>
          <p:cNvSpPr/>
          <p:nvPr/>
        </p:nvSpPr>
        <p:spPr>
          <a:xfrm>
            <a:off x="2405849" y="2441359"/>
            <a:ext cx="1713390" cy="33855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B908074F-518E-44D4-BDEB-FE63DC37A331}"/>
              </a:ext>
            </a:extLst>
          </p:cNvPr>
          <p:cNvCxnSpPr>
            <a:cxnSpLocks/>
          </p:cNvCxnSpPr>
          <p:nvPr/>
        </p:nvCxnSpPr>
        <p:spPr>
          <a:xfrm flipH="1">
            <a:off x="3204840" y="1642369"/>
            <a:ext cx="1100830" cy="79899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3181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E33299-6EE3-4EE8-A9D2-DA4F49F4BE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36" t="62657"/>
          <a:stretch/>
        </p:blipFill>
        <p:spPr>
          <a:xfrm rot="5400000" flipV="1">
            <a:off x="-752953" y="752953"/>
            <a:ext cx="5501992" cy="399608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B845A0A-D0DC-49BA-98A4-864FA416C6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607" b="73047"/>
          <a:stretch/>
        </p:blipFill>
        <p:spPr>
          <a:xfrm>
            <a:off x="5374105" y="3429001"/>
            <a:ext cx="6817895" cy="3429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2F66AE7-F473-47F6-9224-A51E97875C89}"/>
              </a:ext>
            </a:extLst>
          </p:cNvPr>
          <p:cNvSpPr txBox="1"/>
          <p:nvPr/>
        </p:nvSpPr>
        <p:spPr>
          <a:xfrm>
            <a:off x="1230563" y="2593832"/>
            <a:ext cx="97308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b="1" spc="2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Arial" panose="020B0604020202020204" pitchFamily="34" charset="0"/>
              </a:rPr>
              <a:t>谢谢观赏！</a:t>
            </a:r>
            <a:endParaRPr lang="zh-CN" altLang="en-US" sz="8000" b="1" spc="200" dirty="0">
              <a:solidFill>
                <a:schemeClr val="tx1">
                  <a:lumMod val="75000"/>
                  <a:lumOff val="25000"/>
                </a:schemeClr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7096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7" grpId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>
            <a:extLst>
              <a:ext uri="{FF2B5EF4-FFF2-40B4-BE49-F238E27FC236}">
                <a16:creationId xmlns:a16="http://schemas.microsoft.com/office/drawing/2014/main" id="{04E422A9-B737-42F7-B153-71159DD5875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03" t="2552" r="-41836" b="64227"/>
          <a:stretch/>
        </p:blipFill>
        <p:spPr>
          <a:xfrm>
            <a:off x="-27342" y="0"/>
            <a:ext cx="12246685" cy="6858000"/>
          </a:xfrm>
          <a:prstGeom prst="rect">
            <a:avLst/>
          </a:prstGeom>
        </p:spPr>
      </p:pic>
      <p:grpSp>
        <p:nvGrpSpPr>
          <p:cNvPr id="29" name="组合 28">
            <a:extLst>
              <a:ext uri="{FF2B5EF4-FFF2-40B4-BE49-F238E27FC236}">
                <a16:creationId xmlns:a16="http://schemas.microsoft.com/office/drawing/2014/main" id="{65CAFFE4-6BEC-4083-80F0-1FF439D01A49}"/>
              </a:ext>
            </a:extLst>
          </p:cNvPr>
          <p:cNvGrpSpPr/>
          <p:nvPr/>
        </p:nvGrpSpPr>
        <p:grpSpPr>
          <a:xfrm>
            <a:off x="5717936" y="897358"/>
            <a:ext cx="1981247" cy="1666181"/>
            <a:chOff x="5105377" y="1367874"/>
            <a:chExt cx="1981247" cy="1666181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4992A2C1-B9B6-47A0-9A76-575CB19A9B88}"/>
                </a:ext>
              </a:extLst>
            </p:cNvPr>
            <p:cNvSpPr txBox="1"/>
            <p:nvPr/>
          </p:nvSpPr>
          <p:spPr>
            <a:xfrm>
              <a:off x="5105377" y="1367874"/>
              <a:ext cx="198124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5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目 录</a:t>
              </a: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C2C03FF4-DB73-4C94-9BA0-30F37E6BF72E}"/>
                </a:ext>
              </a:extLst>
            </p:cNvPr>
            <p:cNvSpPr txBox="1"/>
            <p:nvPr/>
          </p:nvSpPr>
          <p:spPr>
            <a:xfrm>
              <a:off x="5215022" y="2510835"/>
              <a:ext cx="176195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28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</a:t>
              </a:r>
              <a:endParaRPr kumimoji="1"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6" name="直线连接符 6">
              <a:extLst>
                <a:ext uri="{FF2B5EF4-FFF2-40B4-BE49-F238E27FC236}">
                  <a16:creationId xmlns:a16="http://schemas.microsoft.com/office/drawing/2014/main" id="{BCEEF44E-F7E4-403B-B91C-D5ABEF55A92F}"/>
                </a:ext>
              </a:extLst>
            </p:cNvPr>
            <p:cNvCxnSpPr>
              <a:cxnSpLocks/>
            </p:cNvCxnSpPr>
            <p:nvPr/>
          </p:nvCxnSpPr>
          <p:spPr>
            <a:xfrm>
              <a:off x="5795806" y="2417400"/>
              <a:ext cx="600389" cy="1"/>
            </a:xfrm>
            <a:prstGeom prst="line">
              <a:avLst/>
            </a:prstGeom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C5190D2F-2598-413D-861A-BA57F24FA19F}"/>
              </a:ext>
            </a:extLst>
          </p:cNvPr>
          <p:cNvGrpSpPr/>
          <p:nvPr/>
        </p:nvGrpSpPr>
        <p:grpSpPr>
          <a:xfrm>
            <a:off x="2725189" y="3603040"/>
            <a:ext cx="2031325" cy="1884985"/>
            <a:chOff x="1593036" y="3830099"/>
            <a:chExt cx="2031325" cy="1884985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61FBFAD5-2270-4CE1-B0C0-F5095FEAD09E}"/>
                </a:ext>
              </a:extLst>
            </p:cNvPr>
            <p:cNvSpPr txBox="1"/>
            <p:nvPr/>
          </p:nvSpPr>
          <p:spPr>
            <a:xfrm>
              <a:off x="1593036" y="4807143"/>
              <a:ext cx="203132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36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研究总结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F8541A8-F325-47B6-814C-AFCAAD114299}"/>
                </a:ext>
              </a:extLst>
            </p:cNvPr>
            <p:cNvSpPr txBox="1"/>
            <p:nvPr/>
          </p:nvSpPr>
          <p:spPr>
            <a:xfrm>
              <a:off x="2028243" y="5453474"/>
              <a:ext cx="11608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1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Study Conclusion</a:t>
              </a:r>
              <a:endParaRPr lang="en" altLang="zh-CN" sz="11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9DB38564-AB71-4B12-A386-83757AC25F24}"/>
                </a:ext>
              </a:extLst>
            </p:cNvPr>
            <p:cNvGrpSpPr/>
            <p:nvPr/>
          </p:nvGrpSpPr>
          <p:grpSpPr>
            <a:xfrm>
              <a:off x="2116969" y="3830099"/>
              <a:ext cx="777976" cy="804556"/>
              <a:chOff x="4404994" y="2895785"/>
              <a:chExt cx="662608" cy="685246"/>
            </a:xfrm>
          </p:grpSpPr>
          <p:sp>
            <p:nvSpPr>
              <p:cNvPr id="10" name="圆角矩形 12">
                <a:extLst>
                  <a:ext uri="{FF2B5EF4-FFF2-40B4-BE49-F238E27FC236}">
                    <a16:creationId xmlns:a16="http://schemas.microsoft.com/office/drawing/2014/main" id="{7078AFBB-936C-4433-8CDF-9271C48140A5}"/>
                  </a:ext>
                </a:extLst>
              </p:cNvPr>
              <p:cNvSpPr/>
              <p:nvPr/>
            </p:nvSpPr>
            <p:spPr>
              <a:xfrm rot="2700000">
                <a:off x="4404994" y="2895785"/>
                <a:ext cx="662608" cy="662608"/>
              </a:xfrm>
              <a:prstGeom prst="roundRect">
                <a:avLst>
                  <a:gd name="adj" fmla="val 32223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400"/>
              </a:p>
            </p:txBody>
          </p:sp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533722DF-B837-43F2-BC91-1C58D7AF4965}"/>
                  </a:ext>
                </a:extLst>
              </p:cNvPr>
              <p:cNvSpPr txBox="1"/>
              <p:nvPr/>
            </p:nvSpPr>
            <p:spPr>
              <a:xfrm>
                <a:off x="4435575" y="2996256"/>
                <a:ext cx="60144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3200">
                    <a:solidFill>
                      <a:schemeClr val="bg1"/>
                    </a:solidFill>
                    <a:latin typeface="+mj-lt"/>
                  </a:rPr>
                  <a:t>01</a:t>
                </a:r>
                <a:endParaRPr kumimoji="1" lang="zh-CN" altLang="en-US" sz="320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FFDDBF07-B38A-4290-8D7E-68B1134E889A}"/>
              </a:ext>
            </a:extLst>
          </p:cNvPr>
          <p:cNvGrpSpPr/>
          <p:nvPr/>
        </p:nvGrpSpPr>
        <p:grpSpPr>
          <a:xfrm>
            <a:off x="5717936" y="3603040"/>
            <a:ext cx="2031325" cy="1884985"/>
            <a:chOff x="4098993" y="3830099"/>
            <a:chExt cx="2031325" cy="1884985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4E901719-85D3-4684-AD9B-09A656B6C98E}"/>
                </a:ext>
              </a:extLst>
            </p:cNvPr>
            <p:cNvSpPr txBox="1"/>
            <p:nvPr/>
          </p:nvSpPr>
          <p:spPr>
            <a:xfrm>
              <a:off x="4098993" y="4807143"/>
              <a:ext cx="203132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36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项目汇报</a:t>
              </a:r>
              <a:endParaRPr kumimoji="1"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39FEFEF-F158-40C5-A1BB-C1FAC7A46398}"/>
                </a:ext>
              </a:extLst>
            </p:cNvPr>
            <p:cNvSpPr txBox="1"/>
            <p:nvPr/>
          </p:nvSpPr>
          <p:spPr>
            <a:xfrm>
              <a:off x="4607941" y="5453474"/>
              <a:ext cx="101341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1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Project Report</a:t>
              </a:r>
              <a:endParaRPr lang="en" altLang="zh-CN" sz="11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A7E2071F-4629-4222-9B83-ED8D1ECBD570}"/>
                </a:ext>
              </a:extLst>
            </p:cNvPr>
            <p:cNvGrpSpPr/>
            <p:nvPr/>
          </p:nvGrpSpPr>
          <p:grpSpPr>
            <a:xfrm>
              <a:off x="4622928" y="3830099"/>
              <a:ext cx="777976" cy="804556"/>
              <a:chOff x="4404994" y="2895785"/>
              <a:chExt cx="662608" cy="685246"/>
            </a:xfrm>
          </p:grpSpPr>
          <p:sp>
            <p:nvSpPr>
              <p:cNvPr id="15" name="圆角矩形 18">
                <a:extLst>
                  <a:ext uri="{FF2B5EF4-FFF2-40B4-BE49-F238E27FC236}">
                    <a16:creationId xmlns:a16="http://schemas.microsoft.com/office/drawing/2014/main" id="{8A55D346-194A-4076-A52C-50BCF99CBE06}"/>
                  </a:ext>
                </a:extLst>
              </p:cNvPr>
              <p:cNvSpPr/>
              <p:nvPr/>
            </p:nvSpPr>
            <p:spPr>
              <a:xfrm rot="2700000">
                <a:off x="4404994" y="2895785"/>
                <a:ext cx="662608" cy="662608"/>
              </a:xfrm>
              <a:prstGeom prst="roundRect">
                <a:avLst>
                  <a:gd name="adj" fmla="val 32223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400"/>
              </a:p>
            </p:txBody>
          </p:sp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F423910E-6897-4A63-9006-F71A227D5D7A}"/>
                  </a:ext>
                </a:extLst>
              </p:cNvPr>
              <p:cNvSpPr txBox="1"/>
              <p:nvPr/>
            </p:nvSpPr>
            <p:spPr>
              <a:xfrm>
                <a:off x="4435575" y="2996256"/>
                <a:ext cx="60144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3200">
                    <a:solidFill>
                      <a:schemeClr val="bg1"/>
                    </a:solidFill>
                    <a:latin typeface="+mj-lt"/>
                  </a:rPr>
                  <a:t>02</a:t>
                </a:r>
                <a:endParaRPr kumimoji="1" lang="zh-CN" altLang="en-US" sz="320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A3F241A2-F089-4380-B35B-B5ADA1825FCA}"/>
              </a:ext>
            </a:extLst>
          </p:cNvPr>
          <p:cNvGrpSpPr/>
          <p:nvPr/>
        </p:nvGrpSpPr>
        <p:grpSpPr>
          <a:xfrm>
            <a:off x="8567642" y="3568487"/>
            <a:ext cx="2031325" cy="1884987"/>
            <a:chOff x="9157886" y="3840749"/>
            <a:chExt cx="2031325" cy="1884987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1453712F-118B-45C3-AFA9-1E72E738382A}"/>
                </a:ext>
              </a:extLst>
            </p:cNvPr>
            <p:cNvSpPr txBox="1"/>
            <p:nvPr/>
          </p:nvSpPr>
          <p:spPr>
            <a:xfrm>
              <a:off x="9157886" y="4817795"/>
              <a:ext cx="203132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36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未来计划</a:t>
              </a:r>
              <a:endParaRPr kumimoji="1"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11D3C7B9-F285-4DFE-9407-74727AEF82B0}"/>
                </a:ext>
              </a:extLst>
            </p:cNvPr>
            <p:cNvSpPr txBox="1"/>
            <p:nvPr/>
          </p:nvSpPr>
          <p:spPr>
            <a:xfrm>
              <a:off x="9753395" y="5464126"/>
              <a:ext cx="8402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1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Future Plan</a:t>
              </a:r>
              <a:endParaRPr lang="en" altLang="zh-CN" sz="11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584CEEB8-3176-443A-B631-F303E0FE9BB5}"/>
                </a:ext>
              </a:extLst>
            </p:cNvPr>
            <p:cNvGrpSpPr/>
            <p:nvPr/>
          </p:nvGrpSpPr>
          <p:grpSpPr>
            <a:xfrm>
              <a:off x="9681821" y="3840749"/>
              <a:ext cx="777976" cy="777976"/>
              <a:chOff x="4404994" y="2895785"/>
              <a:chExt cx="662608" cy="662608"/>
            </a:xfrm>
          </p:grpSpPr>
          <p:sp>
            <p:nvSpPr>
              <p:cNvPr id="25" name="圆角矩形 28">
                <a:extLst>
                  <a:ext uri="{FF2B5EF4-FFF2-40B4-BE49-F238E27FC236}">
                    <a16:creationId xmlns:a16="http://schemas.microsoft.com/office/drawing/2014/main" id="{09C2EA00-97FC-4EDC-9EA2-E0635D91CCFB}"/>
                  </a:ext>
                </a:extLst>
              </p:cNvPr>
              <p:cNvSpPr/>
              <p:nvPr/>
            </p:nvSpPr>
            <p:spPr>
              <a:xfrm rot="2700000">
                <a:off x="4404994" y="2895785"/>
                <a:ext cx="662608" cy="662608"/>
              </a:xfrm>
              <a:prstGeom prst="roundRect">
                <a:avLst>
                  <a:gd name="adj" fmla="val 32223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400"/>
              </a:p>
            </p:txBody>
          </p:sp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C08104FE-D892-4E9C-AA7F-AE6406326EC0}"/>
                  </a:ext>
                </a:extLst>
              </p:cNvPr>
              <p:cNvSpPr txBox="1"/>
              <p:nvPr/>
            </p:nvSpPr>
            <p:spPr>
              <a:xfrm>
                <a:off x="4480170" y="2996256"/>
                <a:ext cx="512257" cy="4980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3200">
                    <a:solidFill>
                      <a:schemeClr val="bg1"/>
                    </a:solidFill>
                    <a:latin typeface="+mj-lt"/>
                  </a:rPr>
                  <a:t>03</a:t>
                </a:r>
                <a:endParaRPr kumimoji="1" lang="zh-CN" altLang="en-US" sz="3200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22651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92404C6D-1701-4BF6-A098-9E9D6A2184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28" r="4619" b="71884"/>
          <a:stretch/>
        </p:blipFill>
        <p:spPr>
          <a:xfrm flipH="1" flipV="1">
            <a:off x="-1" y="-1"/>
            <a:ext cx="12192000" cy="487200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260DD35-1C5C-4300-AA8E-AE2407D37608}"/>
              </a:ext>
            </a:extLst>
          </p:cNvPr>
          <p:cNvSpPr txBox="1"/>
          <p:nvPr/>
        </p:nvSpPr>
        <p:spPr>
          <a:xfrm>
            <a:off x="4157013" y="4044771"/>
            <a:ext cx="387798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6600" spc="6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研究总结</a:t>
            </a:r>
            <a:endParaRPr kumimoji="1" lang="zh-CN" altLang="en-US" sz="6600" spc="6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6BAF173-5194-4298-9871-F95F10B14D3F}"/>
              </a:ext>
            </a:extLst>
          </p:cNvPr>
          <p:cNvSpPr txBox="1"/>
          <p:nvPr/>
        </p:nvSpPr>
        <p:spPr>
          <a:xfrm>
            <a:off x="4517485" y="5384094"/>
            <a:ext cx="31570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Study Conclusion</a:t>
            </a:r>
            <a:endParaRPr lang="en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8740D92C-D2D3-46E7-ACF8-8C2DCF39592A}"/>
              </a:ext>
            </a:extLst>
          </p:cNvPr>
          <p:cNvGrpSpPr/>
          <p:nvPr/>
        </p:nvGrpSpPr>
        <p:grpSpPr>
          <a:xfrm>
            <a:off x="5277853" y="2253232"/>
            <a:ext cx="1636295" cy="1394235"/>
            <a:chOff x="3375094" y="2895785"/>
            <a:chExt cx="777647" cy="662608"/>
          </a:xfrm>
        </p:grpSpPr>
        <p:sp>
          <p:nvSpPr>
            <p:cNvPr id="7" name="圆角矩形 12">
              <a:extLst>
                <a:ext uri="{FF2B5EF4-FFF2-40B4-BE49-F238E27FC236}">
                  <a16:creationId xmlns:a16="http://schemas.microsoft.com/office/drawing/2014/main" id="{4C076230-408A-4BFB-8805-D2B1DBDE1A11}"/>
                </a:ext>
              </a:extLst>
            </p:cNvPr>
            <p:cNvSpPr/>
            <p:nvPr/>
          </p:nvSpPr>
          <p:spPr>
            <a:xfrm rot="2700000">
              <a:off x="3432614" y="2895785"/>
              <a:ext cx="662608" cy="662608"/>
            </a:xfrm>
            <a:prstGeom prst="roundRect">
              <a:avLst>
                <a:gd name="adj" fmla="val 3222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5400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B7B14B67-670B-4EB0-B5C3-48A9B054B6CD}"/>
                </a:ext>
              </a:extLst>
            </p:cNvPr>
            <p:cNvSpPr txBox="1"/>
            <p:nvPr/>
          </p:nvSpPr>
          <p:spPr>
            <a:xfrm>
              <a:off x="3375094" y="2963802"/>
              <a:ext cx="777647" cy="5265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6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01</a:t>
              </a:r>
              <a:endParaRPr kumimoji="1" lang="zh-CN" altLang="en-US" sz="66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1309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19">
            <a:extLst>
              <a:ext uri="{FF2B5EF4-FFF2-40B4-BE49-F238E27FC236}">
                <a16:creationId xmlns:a16="http://schemas.microsoft.com/office/drawing/2014/main" id="{4268B5AF-8148-4001-BEEF-D862C05F0D4C}"/>
              </a:ext>
            </a:extLst>
          </p:cNvPr>
          <p:cNvSpPr txBox="1"/>
          <p:nvPr/>
        </p:nvSpPr>
        <p:spPr>
          <a:xfrm>
            <a:off x="1781620" y="183398"/>
            <a:ext cx="9324345" cy="2824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论文研读</a:t>
            </a:r>
            <a:endParaRPr lang="en-US" altLang="zh-CN" sz="20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思源黑体 CN Medium" panose="020B0600000000000000" pitchFamily="34" charset="-122"/>
              <a:sym typeface="思源黑体 CN Medium" panose="020B0600000000000000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深度学习全栈开发优化点：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模型优化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：量化，剪枝，知识蒸馏，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AutoML, 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其他压缩方法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, …..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计算图优化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：规则优化，算子融合，</a:t>
            </a:r>
            <a:r>
              <a: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自动图优化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，</a:t>
            </a:r>
            <a:r>
              <a:rPr lang="zh-CN" altLang="en-US" sz="14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动态图优化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，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物理数据布局优化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, ……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算子优化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：高性能算子设计，基于搜索的算子自动优化，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Polyhedral, ……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优化编译器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：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Ansor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，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TVM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，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Tensor Comprehensions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，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Autophase, ……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分布式计算优化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：内存优化，任务调度优化，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recomputation, swapping, 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并行流水线设计，混合并行设计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, ……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思源黑体 CN Medium" panose="020B0600000000000000" pitchFamily="34" charset="-122"/>
              <a:sym typeface="思源黑体 CN Medium" panose="020B0600000000000000" pitchFamily="34" charset="-122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77617FF7-1C43-40EA-B5D8-DA292ED4F851}"/>
              </a:ext>
            </a:extLst>
          </p:cNvPr>
          <p:cNvSpPr txBox="1"/>
          <p:nvPr/>
        </p:nvSpPr>
        <p:spPr>
          <a:xfrm>
            <a:off x="1781620" y="3007633"/>
            <a:ext cx="9821495" cy="30958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相关会议：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SOSP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，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OSDI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，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MLSYS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研究方向：计算图优化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图替代自动生成：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TASO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图替代最优应用问题：图切分，剪枝，采样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Cost function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优化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动态图的自动优化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Data Layout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联合优化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Low-level&amp;High-level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联合优化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178739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19">
            <a:extLst>
              <a:ext uri="{FF2B5EF4-FFF2-40B4-BE49-F238E27FC236}">
                <a16:creationId xmlns:a16="http://schemas.microsoft.com/office/drawing/2014/main" id="{4268B5AF-8148-4001-BEEF-D862C05F0D4C}"/>
              </a:ext>
            </a:extLst>
          </p:cNvPr>
          <p:cNvSpPr txBox="1"/>
          <p:nvPr/>
        </p:nvSpPr>
        <p:spPr>
          <a:xfrm>
            <a:off x="1781620" y="183398"/>
            <a:ext cx="9324345" cy="4486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研究进展</a:t>
            </a:r>
            <a:endParaRPr lang="en-US" altLang="zh-CN" sz="20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思源黑体 CN Medium" panose="020B0600000000000000" pitchFamily="34" charset="-122"/>
              <a:sym typeface="思源黑体 CN Medium" panose="020B0600000000000000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TASO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源码分析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(c++, cython, python)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：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OCGGS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优化，图切分，计算图关键路径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图替代自动生成模块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IR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设计模块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图替代应用优化模块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cudnn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算子实现模块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python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接口模块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TVM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源码分析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(c++, cython, python) 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：移植高性能算子，张量监控，设计不同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Layout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算子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Runtime Module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模块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Cuda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 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Module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模块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Relay Backend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模块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TIR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模块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TOPI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模块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sym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392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19">
            <a:extLst>
              <a:ext uri="{FF2B5EF4-FFF2-40B4-BE49-F238E27FC236}">
                <a16:creationId xmlns:a16="http://schemas.microsoft.com/office/drawing/2014/main" id="{4268B5AF-8148-4001-BEEF-D862C05F0D4C}"/>
              </a:ext>
            </a:extLst>
          </p:cNvPr>
          <p:cNvSpPr txBox="1"/>
          <p:nvPr/>
        </p:nvSpPr>
        <p:spPr>
          <a:xfrm>
            <a:off x="1781620" y="183398"/>
            <a:ext cx="9324345" cy="6650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研究进展</a:t>
            </a:r>
            <a:endParaRPr lang="en-US" altLang="zh-CN" sz="20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思源黑体 CN Medium" panose="020B0600000000000000" pitchFamily="34" charset="-122"/>
              <a:sym typeface="思源黑体 CN Medium" panose="020B0600000000000000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图切分优化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计算图分层切割（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dp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）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最大流最小割：适用于并行度低的计算图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TVM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优化算子移植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高性能算子库（湖北省重点项目任务）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low-level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和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high-level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联合优化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计算图关键路径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AOE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网关键路径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OCGGS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问题，非关键路径剪枝，可能会剪掉可能的最优结果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优化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cost function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：算子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cost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预测，通信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cost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预测，关键路径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cost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预测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张量资源监控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TVM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算子函数为串行执行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Medium" panose="020B0600000000000000" pitchFamily="34" charset="-122"/>
              </a:rPr>
              <a:t>子图匹配算法优化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sym typeface="思源黑体 CN Medium" panose="020B0600000000000000" pitchFamily="34" charset="-122"/>
              </a:rPr>
              <a:t>目前论文的的图替代匹配算法都是使用自顶向下的暴力匹配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Ullmann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，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VF3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，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QuickSI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，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GADDI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，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GraphQL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，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SPath</a:t>
            </a: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58381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92404C6D-1701-4BF6-A098-9E9D6A2184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28" r="4619" b="71884"/>
          <a:stretch/>
        </p:blipFill>
        <p:spPr>
          <a:xfrm flipH="1" flipV="1">
            <a:off x="-1" y="-1"/>
            <a:ext cx="12192000" cy="487200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260DD35-1C5C-4300-AA8E-AE2407D37608}"/>
              </a:ext>
            </a:extLst>
          </p:cNvPr>
          <p:cNvSpPr txBox="1"/>
          <p:nvPr/>
        </p:nvSpPr>
        <p:spPr>
          <a:xfrm>
            <a:off x="4157014" y="4044771"/>
            <a:ext cx="387798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6600" spc="6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项目汇报</a:t>
            </a:r>
            <a:endParaRPr kumimoji="1" lang="zh-CN" altLang="en-US" sz="6600" spc="6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6BAF173-5194-4298-9871-F95F10B14D3F}"/>
              </a:ext>
            </a:extLst>
          </p:cNvPr>
          <p:cNvSpPr txBox="1"/>
          <p:nvPr/>
        </p:nvSpPr>
        <p:spPr>
          <a:xfrm>
            <a:off x="4771724" y="5384094"/>
            <a:ext cx="26485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Project Report</a:t>
            </a:r>
            <a:endParaRPr lang="en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8740D92C-D2D3-46E7-ACF8-8C2DCF39592A}"/>
              </a:ext>
            </a:extLst>
          </p:cNvPr>
          <p:cNvGrpSpPr/>
          <p:nvPr/>
        </p:nvGrpSpPr>
        <p:grpSpPr>
          <a:xfrm>
            <a:off x="5277853" y="2253232"/>
            <a:ext cx="1636295" cy="1394235"/>
            <a:chOff x="3375094" y="2895785"/>
            <a:chExt cx="777647" cy="662608"/>
          </a:xfrm>
        </p:grpSpPr>
        <p:sp>
          <p:nvSpPr>
            <p:cNvPr id="7" name="圆角矩形 12">
              <a:extLst>
                <a:ext uri="{FF2B5EF4-FFF2-40B4-BE49-F238E27FC236}">
                  <a16:creationId xmlns:a16="http://schemas.microsoft.com/office/drawing/2014/main" id="{4C076230-408A-4BFB-8805-D2B1DBDE1A11}"/>
                </a:ext>
              </a:extLst>
            </p:cNvPr>
            <p:cNvSpPr/>
            <p:nvPr/>
          </p:nvSpPr>
          <p:spPr>
            <a:xfrm rot="2700000">
              <a:off x="3432614" y="2895785"/>
              <a:ext cx="662608" cy="662608"/>
            </a:xfrm>
            <a:prstGeom prst="roundRect">
              <a:avLst>
                <a:gd name="adj" fmla="val 3222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5400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B7B14B67-670B-4EB0-B5C3-48A9B054B6CD}"/>
                </a:ext>
              </a:extLst>
            </p:cNvPr>
            <p:cNvSpPr txBox="1"/>
            <p:nvPr/>
          </p:nvSpPr>
          <p:spPr>
            <a:xfrm>
              <a:off x="3375094" y="2963802"/>
              <a:ext cx="777647" cy="5265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6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02</a:t>
              </a:r>
              <a:endParaRPr kumimoji="1" lang="zh-CN" altLang="en-US" sz="66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8529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322081" y="1621503"/>
            <a:ext cx="1839089" cy="2350919"/>
            <a:chOff x="8596422" y="3243003"/>
            <a:chExt cx="3678179" cy="4701838"/>
          </a:xfrm>
        </p:grpSpPr>
        <p:sp>
          <p:nvSpPr>
            <p:cNvPr id="51" name="Freeform 5"/>
            <p:cNvSpPr>
              <a:spLocks/>
            </p:cNvSpPr>
            <p:nvPr/>
          </p:nvSpPr>
          <p:spPr bwMode="auto">
            <a:xfrm rot="18900000">
              <a:off x="8596422" y="3243003"/>
              <a:ext cx="3678179" cy="4701838"/>
            </a:xfrm>
            <a:custGeom>
              <a:avLst/>
              <a:gdLst>
                <a:gd name="T0" fmla="*/ 174 w 348"/>
                <a:gd name="T1" fmla="*/ 0 h 444"/>
                <a:gd name="T2" fmla="*/ 59 w 348"/>
                <a:gd name="T3" fmla="*/ 115 h 444"/>
                <a:gd name="T4" fmla="*/ 59 w 348"/>
                <a:gd name="T5" fmla="*/ 328 h 444"/>
                <a:gd name="T6" fmla="*/ 174 w 348"/>
                <a:gd name="T7" fmla="*/ 444 h 444"/>
                <a:gd name="T8" fmla="*/ 290 w 348"/>
                <a:gd name="T9" fmla="*/ 328 h 444"/>
                <a:gd name="T10" fmla="*/ 290 w 348"/>
                <a:gd name="T11" fmla="*/ 115 h 444"/>
                <a:gd name="T12" fmla="*/ 174 w 348"/>
                <a:gd name="T13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8" h="444">
                  <a:moveTo>
                    <a:pt x="174" y="0"/>
                  </a:moveTo>
                  <a:cubicBezTo>
                    <a:pt x="59" y="115"/>
                    <a:pt x="59" y="115"/>
                    <a:pt x="59" y="115"/>
                  </a:cubicBezTo>
                  <a:cubicBezTo>
                    <a:pt x="0" y="174"/>
                    <a:pt x="0" y="270"/>
                    <a:pt x="59" y="328"/>
                  </a:cubicBezTo>
                  <a:cubicBezTo>
                    <a:pt x="174" y="444"/>
                    <a:pt x="174" y="444"/>
                    <a:pt x="174" y="444"/>
                  </a:cubicBezTo>
                  <a:cubicBezTo>
                    <a:pt x="290" y="328"/>
                    <a:pt x="290" y="328"/>
                    <a:pt x="290" y="328"/>
                  </a:cubicBezTo>
                  <a:cubicBezTo>
                    <a:pt x="348" y="270"/>
                    <a:pt x="348" y="174"/>
                    <a:pt x="290" y="115"/>
                  </a:cubicBezTo>
                  <a:cubicBezTo>
                    <a:pt x="174" y="0"/>
                    <a:pt x="174" y="0"/>
                    <a:pt x="174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09709" tIns="54855" rIns="109709" bIns="54855" numCol="1" anchor="t" anchorCtr="0" compatLnSpc="1">
              <a:prstTxWarp prst="textNoShape">
                <a:avLst/>
              </a:prstTxWarp>
            </a:bodyPr>
            <a:lstStyle/>
            <a:p>
              <a:endParaRPr lang="bg-BG" sz="240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8953104" y="3981103"/>
              <a:ext cx="2858555" cy="2923840"/>
            </a:xfrm>
            <a:prstGeom prst="rect">
              <a:avLst/>
            </a:prstGeom>
            <a:noFill/>
          </p:spPr>
          <p:txBody>
            <a:bodyPr wrap="square" lIns="91421" tIns="45711" rIns="91421" bIns="45711" rtlCol="0">
              <a:spAutoFit/>
            </a:bodyPr>
            <a:lstStyle/>
            <a:p>
              <a:pPr algn="ctr"/>
              <a:endParaRPr lang="id-ID" sz="89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780749" y="1877176"/>
            <a:ext cx="2350307" cy="1839569"/>
            <a:chOff x="11513763" y="3754352"/>
            <a:chExt cx="4700613" cy="3679138"/>
          </a:xfrm>
        </p:grpSpPr>
        <p:sp>
          <p:nvSpPr>
            <p:cNvPr id="52" name="Freeform 5"/>
            <p:cNvSpPr>
              <a:spLocks/>
            </p:cNvSpPr>
            <p:nvPr/>
          </p:nvSpPr>
          <p:spPr bwMode="auto">
            <a:xfrm rot="2700000">
              <a:off x="12024501" y="3243614"/>
              <a:ext cx="3679138" cy="4700613"/>
            </a:xfrm>
            <a:custGeom>
              <a:avLst/>
              <a:gdLst>
                <a:gd name="T0" fmla="*/ 174 w 348"/>
                <a:gd name="T1" fmla="*/ 0 h 444"/>
                <a:gd name="T2" fmla="*/ 59 w 348"/>
                <a:gd name="T3" fmla="*/ 115 h 444"/>
                <a:gd name="T4" fmla="*/ 59 w 348"/>
                <a:gd name="T5" fmla="*/ 328 h 444"/>
                <a:gd name="T6" fmla="*/ 174 w 348"/>
                <a:gd name="T7" fmla="*/ 444 h 444"/>
                <a:gd name="T8" fmla="*/ 290 w 348"/>
                <a:gd name="T9" fmla="*/ 328 h 444"/>
                <a:gd name="T10" fmla="*/ 290 w 348"/>
                <a:gd name="T11" fmla="*/ 115 h 444"/>
                <a:gd name="T12" fmla="*/ 174 w 348"/>
                <a:gd name="T13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8" h="444">
                  <a:moveTo>
                    <a:pt x="174" y="0"/>
                  </a:moveTo>
                  <a:cubicBezTo>
                    <a:pt x="59" y="115"/>
                    <a:pt x="59" y="115"/>
                    <a:pt x="59" y="115"/>
                  </a:cubicBezTo>
                  <a:cubicBezTo>
                    <a:pt x="0" y="174"/>
                    <a:pt x="0" y="270"/>
                    <a:pt x="59" y="328"/>
                  </a:cubicBezTo>
                  <a:cubicBezTo>
                    <a:pt x="174" y="444"/>
                    <a:pt x="174" y="444"/>
                    <a:pt x="174" y="444"/>
                  </a:cubicBezTo>
                  <a:cubicBezTo>
                    <a:pt x="290" y="328"/>
                    <a:pt x="290" y="328"/>
                    <a:pt x="290" y="328"/>
                  </a:cubicBezTo>
                  <a:cubicBezTo>
                    <a:pt x="348" y="270"/>
                    <a:pt x="348" y="174"/>
                    <a:pt x="290" y="115"/>
                  </a:cubicBezTo>
                  <a:cubicBezTo>
                    <a:pt x="174" y="0"/>
                    <a:pt x="174" y="0"/>
                    <a:pt x="174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09709" tIns="54855" rIns="109709" bIns="54855" numCol="1" anchor="t" anchorCtr="0" compatLnSpc="1">
              <a:prstTxWarp prst="textNoShape">
                <a:avLst/>
              </a:prstTxWarp>
            </a:bodyPr>
            <a:lstStyle/>
            <a:p>
              <a:endParaRPr lang="bg-BG" sz="240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2459131" y="3981102"/>
              <a:ext cx="2858551" cy="2846896"/>
            </a:xfrm>
            <a:prstGeom prst="rect">
              <a:avLst/>
            </a:prstGeom>
            <a:noFill/>
          </p:spPr>
          <p:txBody>
            <a:bodyPr wrap="square" lIns="91421" tIns="45711" rIns="91421" bIns="45711" rtlCol="0">
              <a:spAutoFit/>
            </a:bodyPr>
            <a:lstStyle/>
            <a:p>
              <a:pPr algn="ctr"/>
              <a:endParaRPr lang="id-ID" sz="865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066469" y="3588836"/>
            <a:ext cx="2350307" cy="1839569"/>
            <a:chOff x="8085200" y="7177666"/>
            <a:chExt cx="4700613" cy="3679138"/>
          </a:xfrm>
        </p:grpSpPr>
        <p:sp>
          <p:nvSpPr>
            <p:cNvPr id="53" name="Freeform 5"/>
            <p:cNvSpPr>
              <a:spLocks/>
            </p:cNvSpPr>
            <p:nvPr/>
          </p:nvSpPr>
          <p:spPr bwMode="auto">
            <a:xfrm rot="2700000" flipH="1">
              <a:off x="8595938" y="6666928"/>
              <a:ext cx="3679138" cy="4700613"/>
            </a:xfrm>
            <a:custGeom>
              <a:avLst/>
              <a:gdLst>
                <a:gd name="T0" fmla="*/ 174 w 348"/>
                <a:gd name="T1" fmla="*/ 0 h 444"/>
                <a:gd name="T2" fmla="*/ 59 w 348"/>
                <a:gd name="T3" fmla="*/ 115 h 444"/>
                <a:gd name="T4" fmla="*/ 59 w 348"/>
                <a:gd name="T5" fmla="*/ 328 h 444"/>
                <a:gd name="T6" fmla="*/ 174 w 348"/>
                <a:gd name="T7" fmla="*/ 444 h 444"/>
                <a:gd name="T8" fmla="*/ 290 w 348"/>
                <a:gd name="T9" fmla="*/ 328 h 444"/>
                <a:gd name="T10" fmla="*/ 290 w 348"/>
                <a:gd name="T11" fmla="*/ 115 h 444"/>
                <a:gd name="T12" fmla="*/ 174 w 348"/>
                <a:gd name="T13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8" h="444">
                  <a:moveTo>
                    <a:pt x="174" y="0"/>
                  </a:moveTo>
                  <a:cubicBezTo>
                    <a:pt x="59" y="115"/>
                    <a:pt x="59" y="115"/>
                    <a:pt x="59" y="115"/>
                  </a:cubicBezTo>
                  <a:cubicBezTo>
                    <a:pt x="0" y="174"/>
                    <a:pt x="0" y="270"/>
                    <a:pt x="59" y="328"/>
                  </a:cubicBezTo>
                  <a:cubicBezTo>
                    <a:pt x="174" y="444"/>
                    <a:pt x="174" y="444"/>
                    <a:pt x="174" y="444"/>
                  </a:cubicBezTo>
                  <a:cubicBezTo>
                    <a:pt x="290" y="328"/>
                    <a:pt x="290" y="328"/>
                    <a:pt x="290" y="328"/>
                  </a:cubicBezTo>
                  <a:cubicBezTo>
                    <a:pt x="348" y="270"/>
                    <a:pt x="348" y="174"/>
                    <a:pt x="290" y="115"/>
                  </a:cubicBezTo>
                  <a:cubicBezTo>
                    <a:pt x="174" y="0"/>
                    <a:pt x="174" y="0"/>
                    <a:pt x="174" y="0"/>
                  </a:cubicBezTo>
                </a:path>
              </a:pathLst>
            </a:custGeom>
            <a:solidFill>
              <a:schemeClr val="accent3">
                <a:lumMod val="100000"/>
              </a:schemeClr>
            </a:solidFill>
            <a:ln>
              <a:noFill/>
            </a:ln>
          </p:spPr>
          <p:txBody>
            <a:bodyPr vert="horz" wrap="square" lIns="109709" tIns="54855" rIns="109709" bIns="54855" numCol="1" anchor="t" anchorCtr="0" compatLnSpc="1">
              <a:prstTxWarp prst="textNoShape">
                <a:avLst/>
              </a:prstTxWarp>
            </a:bodyPr>
            <a:lstStyle/>
            <a:p>
              <a:endParaRPr lang="bg-BG" sz="240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975384" y="7389912"/>
              <a:ext cx="2858551" cy="2923840"/>
            </a:xfrm>
            <a:prstGeom prst="rect">
              <a:avLst/>
            </a:prstGeom>
            <a:noFill/>
          </p:spPr>
          <p:txBody>
            <a:bodyPr wrap="square" lIns="91421" tIns="45711" rIns="91421" bIns="45711" rtlCol="0">
              <a:spAutoFit/>
            </a:bodyPr>
            <a:lstStyle/>
            <a:p>
              <a:pPr algn="ctr"/>
              <a:endParaRPr lang="id-ID" sz="89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6036360" y="3333161"/>
            <a:ext cx="1839089" cy="2350919"/>
            <a:chOff x="12024978" y="6666318"/>
            <a:chExt cx="3678179" cy="470183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 rot="18900000" flipH="1">
              <a:off x="12024978" y="6666318"/>
              <a:ext cx="3678179" cy="4701838"/>
            </a:xfrm>
            <a:custGeom>
              <a:avLst/>
              <a:gdLst>
                <a:gd name="T0" fmla="*/ 174 w 348"/>
                <a:gd name="T1" fmla="*/ 0 h 444"/>
                <a:gd name="T2" fmla="*/ 59 w 348"/>
                <a:gd name="T3" fmla="*/ 115 h 444"/>
                <a:gd name="T4" fmla="*/ 59 w 348"/>
                <a:gd name="T5" fmla="*/ 328 h 444"/>
                <a:gd name="T6" fmla="*/ 174 w 348"/>
                <a:gd name="T7" fmla="*/ 444 h 444"/>
                <a:gd name="T8" fmla="*/ 290 w 348"/>
                <a:gd name="T9" fmla="*/ 328 h 444"/>
                <a:gd name="T10" fmla="*/ 290 w 348"/>
                <a:gd name="T11" fmla="*/ 115 h 444"/>
                <a:gd name="T12" fmla="*/ 174 w 348"/>
                <a:gd name="T13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8" h="444">
                  <a:moveTo>
                    <a:pt x="174" y="0"/>
                  </a:moveTo>
                  <a:cubicBezTo>
                    <a:pt x="59" y="115"/>
                    <a:pt x="59" y="115"/>
                    <a:pt x="59" y="115"/>
                  </a:cubicBezTo>
                  <a:cubicBezTo>
                    <a:pt x="0" y="174"/>
                    <a:pt x="0" y="270"/>
                    <a:pt x="59" y="328"/>
                  </a:cubicBezTo>
                  <a:cubicBezTo>
                    <a:pt x="174" y="444"/>
                    <a:pt x="174" y="444"/>
                    <a:pt x="174" y="444"/>
                  </a:cubicBezTo>
                  <a:cubicBezTo>
                    <a:pt x="290" y="328"/>
                    <a:pt x="290" y="328"/>
                    <a:pt x="290" y="328"/>
                  </a:cubicBezTo>
                  <a:cubicBezTo>
                    <a:pt x="348" y="270"/>
                    <a:pt x="348" y="174"/>
                    <a:pt x="290" y="115"/>
                  </a:cubicBezTo>
                  <a:cubicBezTo>
                    <a:pt x="174" y="0"/>
                    <a:pt x="174" y="0"/>
                    <a:pt x="174" y="0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09709" tIns="54855" rIns="109709" bIns="54855" numCol="1" anchor="t" anchorCtr="0" compatLnSpc="1">
              <a:prstTxWarp prst="textNoShape">
                <a:avLst/>
              </a:prstTxWarp>
            </a:bodyPr>
            <a:lstStyle/>
            <a:p>
              <a:endParaRPr lang="bg-BG" sz="240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2347732" y="7389910"/>
              <a:ext cx="2858555" cy="2923840"/>
            </a:xfrm>
            <a:prstGeom prst="rect">
              <a:avLst/>
            </a:prstGeom>
            <a:noFill/>
          </p:spPr>
          <p:txBody>
            <a:bodyPr wrap="square" lIns="91421" tIns="45711" rIns="91421" bIns="45711" rtlCol="0">
              <a:spAutoFit/>
            </a:bodyPr>
            <a:lstStyle/>
            <a:p>
              <a:pPr algn="ctr"/>
              <a:endParaRPr lang="id-ID" sz="89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1083200" y="2337591"/>
            <a:ext cx="656227" cy="656396"/>
            <a:chOff x="2163222" y="4675182"/>
            <a:chExt cx="1312452" cy="1312794"/>
          </a:xfrm>
        </p:grpSpPr>
        <p:sp>
          <p:nvSpPr>
            <p:cNvPr id="22" name="Oval 21"/>
            <p:cNvSpPr/>
            <p:nvPr/>
          </p:nvSpPr>
          <p:spPr>
            <a:xfrm>
              <a:off x="2163222" y="4675182"/>
              <a:ext cx="1312452" cy="131279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21892" tIns="60947" rIns="121892" bIns="60947" rtlCol="0" anchor="ctr"/>
            <a:lstStyle/>
            <a:p>
              <a:pPr algn="ctr"/>
              <a:endParaRPr lang="en-US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64" name="Freeform 2"/>
            <p:cNvSpPr>
              <a:spLocks noChangeArrowheads="1"/>
            </p:cNvSpPr>
            <p:nvPr/>
          </p:nvSpPr>
          <p:spPr bwMode="auto">
            <a:xfrm>
              <a:off x="2492792" y="4959721"/>
              <a:ext cx="693093" cy="693273"/>
            </a:xfrm>
            <a:custGeom>
              <a:avLst/>
              <a:gdLst>
                <a:gd name="T0" fmla="*/ 3437 w 6844"/>
                <a:gd name="T1" fmla="*/ 1719 h 6844"/>
                <a:gd name="T2" fmla="*/ 3437 w 6844"/>
                <a:gd name="T3" fmla="*/ 2875 h 6844"/>
                <a:gd name="T4" fmla="*/ 3437 w 6844"/>
                <a:gd name="T5" fmla="*/ 1719 h 6844"/>
                <a:gd name="T6" fmla="*/ 6843 w 6844"/>
                <a:gd name="T7" fmla="*/ 188 h 6844"/>
                <a:gd name="T8" fmla="*/ 5437 w 6844"/>
                <a:gd name="T9" fmla="*/ 2375 h 6844"/>
                <a:gd name="T10" fmla="*/ 5124 w 6844"/>
                <a:gd name="T11" fmla="*/ 1250 h 6844"/>
                <a:gd name="T12" fmla="*/ 5093 w 6844"/>
                <a:gd name="T13" fmla="*/ 2719 h 6844"/>
                <a:gd name="T14" fmla="*/ 4437 w 6844"/>
                <a:gd name="T15" fmla="*/ 3749 h 6844"/>
                <a:gd name="T16" fmla="*/ 5218 w 6844"/>
                <a:gd name="T17" fmla="*/ 4562 h 6844"/>
                <a:gd name="T18" fmla="*/ 5218 w 6844"/>
                <a:gd name="T19" fmla="*/ 4593 h 6844"/>
                <a:gd name="T20" fmla="*/ 5124 w 6844"/>
                <a:gd name="T21" fmla="*/ 6624 h 6844"/>
                <a:gd name="T22" fmla="*/ 4812 w 6844"/>
                <a:gd name="T23" fmla="*/ 6843 h 6844"/>
                <a:gd name="T24" fmla="*/ 4812 w 6844"/>
                <a:gd name="T25" fmla="*/ 5093 h 6844"/>
                <a:gd name="T26" fmla="*/ 2594 w 6844"/>
                <a:gd name="T27" fmla="*/ 5812 h 6844"/>
                <a:gd name="T28" fmla="*/ 2438 w 6844"/>
                <a:gd name="T29" fmla="*/ 5968 h 6844"/>
                <a:gd name="T30" fmla="*/ 875 w 6844"/>
                <a:gd name="T31" fmla="*/ 6843 h 6844"/>
                <a:gd name="T32" fmla="*/ 719 w 6844"/>
                <a:gd name="T33" fmla="*/ 6312 h 6844"/>
                <a:gd name="T34" fmla="*/ 2844 w 6844"/>
                <a:gd name="T35" fmla="*/ 4562 h 6844"/>
                <a:gd name="T36" fmla="*/ 1782 w 6844"/>
                <a:gd name="T37" fmla="*/ 2750 h 6844"/>
                <a:gd name="T38" fmla="*/ 1719 w 6844"/>
                <a:gd name="T39" fmla="*/ 2594 h 6844"/>
                <a:gd name="T40" fmla="*/ 1250 w 6844"/>
                <a:gd name="T41" fmla="*/ 1313 h 6844"/>
                <a:gd name="T42" fmla="*/ 407 w 6844"/>
                <a:gd name="T43" fmla="*/ 2563 h 6844"/>
                <a:gd name="T44" fmla="*/ 1032 w 6844"/>
                <a:gd name="T45" fmla="*/ 32 h 6844"/>
                <a:gd name="T46" fmla="*/ 1813 w 6844"/>
                <a:gd name="T47" fmla="*/ 938 h 6844"/>
                <a:gd name="T48" fmla="*/ 2157 w 6844"/>
                <a:gd name="T49" fmla="*/ 907 h 6844"/>
                <a:gd name="T50" fmla="*/ 4718 w 6844"/>
                <a:gd name="T51" fmla="*/ 907 h 6844"/>
                <a:gd name="T52" fmla="*/ 5031 w 6844"/>
                <a:gd name="T53" fmla="*/ 938 h 6844"/>
                <a:gd name="T54" fmla="*/ 5812 w 6844"/>
                <a:gd name="T55" fmla="*/ 0 h 6844"/>
                <a:gd name="T56" fmla="*/ 4562 w 6844"/>
                <a:gd name="T57" fmla="*/ 1188 h 6844"/>
                <a:gd name="T58" fmla="*/ 3437 w 6844"/>
                <a:gd name="T59" fmla="*/ 1157 h 6844"/>
                <a:gd name="T60" fmla="*/ 2282 w 6844"/>
                <a:gd name="T61" fmla="*/ 2469 h 6844"/>
                <a:gd name="T62" fmla="*/ 3718 w 6844"/>
                <a:gd name="T63" fmla="*/ 3157 h 6844"/>
                <a:gd name="T64" fmla="*/ 4562 w 6844"/>
                <a:gd name="T65" fmla="*/ 1188 h 6844"/>
                <a:gd name="T66" fmla="*/ 4562 w 6844"/>
                <a:gd name="T67" fmla="*/ 1188 h 6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44" h="6844">
                  <a:moveTo>
                    <a:pt x="3437" y="1719"/>
                  </a:moveTo>
                  <a:lnTo>
                    <a:pt x="3437" y="1719"/>
                  </a:lnTo>
                  <a:cubicBezTo>
                    <a:pt x="3749" y="1719"/>
                    <a:pt x="3999" y="2000"/>
                    <a:pt x="3999" y="2313"/>
                  </a:cubicBezTo>
                  <a:cubicBezTo>
                    <a:pt x="3999" y="2625"/>
                    <a:pt x="3749" y="2875"/>
                    <a:pt x="3437" y="2875"/>
                  </a:cubicBezTo>
                  <a:cubicBezTo>
                    <a:pt x="3125" y="2875"/>
                    <a:pt x="2844" y="2625"/>
                    <a:pt x="2844" y="2313"/>
                  </a:cubicBezTo>
                  <a:cubicBezTo>
                    <a:pt x="2844" y="2000"/>
                    <a:pt x="3125" y="1719"/>
                    <a:pt x="3437" y="1719"/>
                  </a:cubicBezTo>
                  <a:close/>
                  <a:moveTo>
                    <a:pt x="6843" y="188"/>
                  </a:moveTo>
                  <a:lnTo>
                    <a:pt x="6843" y="188"/>
                  </a:lnTo>
                  <a:cubicBezTo>
                    <a:pt x="6437" y="2532"/>
                    <a:pt x="6437" y="2532"/>
                    <a:pt x="6437" y="2532"/>
                  </a:cubicBezTo>
                  <a:cubicBezTo>
                    <a:pt x="5437" y="2375"/>
                    <a:pt x="5437" y="2375"/>
                    <a:pt x="5437" y="2375"/>
                  </a:cubicBezTo>
                  <a:cubicBezTo>
                    <a:pt x="5593" y="1282"/>
                    <a:pt x="5593" y="1282"/>
                    <a:pt x="5593" y="1282"/>
                  </a:cubicBezTo>
                  <a:cubicBezTo>
                    <a:pt x="5468" y="1282"/>
                    <a:pt x="5312" y="1250"/>
                    <a:pt x="5124" y="1250"/>
                  </a:cubicBezTo>
                  <a:cubicBezTo>
                    <a:pt x="5124" y="2594"/>
                    <a:pt x="5124" y="2594"/>
                    <a:pt x="5124" y="2594"/>
                  </a:cubicBezTo>
                  <a:cubicBezTo>
                    <a:pt x="5124" y="2625"/>
                    <a:pt x="5124" y="2688"/>
                    <a:pt x="5093" y="2719"/>
                  </a:cubicBezTo>
                  <a:lnTo>
                    <a:pt x="5093" y="2750"/>
                  </a:lnTo>
                  <a:cubicBezTo>
                    <a:pt x="4437" y="3749"/>
                    <a:pt x="4437" y="3749"/>
                    <a:pt x="4437" y="3749"/>
                  </a:cubicBezTo>
                  <a:cubicBezTo>
                    <a:pt x="4249" y="4281"/>
                    <a:pt x="4249" y="4281"/>
                    <a:pt x="4249" y="4281"/>
                  </a:cubicBezTo>
                  <a:cubicBezTo>
                    <a:pt x="5218" y="4562"/>
                    <a:pt x="5218" y="4562"/>
                    <a:pt x="5218" y="4562"/>
                  </a:cubicBezTo>
                  <a:cubicBezTo>
                    <a:pt x="5218" y="4562"/>
                    <a:pt x="5218" y="4562"/>
                    <a:pt x="5187" y="4593"/>
                  </a:cubicBezTo>
                  <a:cubicBezTo>
                    <a:pt x="5218" y="4593"/>
                    <a:pt x="5218" y="4593"/>
                    <a:pt x="5218" y="4593"/>
                  </a:cubicBezTo>
                  <a:cubicBezTo>
                    <a:pt x="5343" y="4624"/>
                    <a:pt x="5437" y="4749"/>
                    <a:pt x="5406" y="4906"/>
                  </a:cubicBezTo>
                  <a:cubicBezTo>
                    <a:pt x="5124" y="6624"/>
                    <a:pt x="5124" y="6624"/>
                    <a:pt x="5124" y="6624"/>
                  </a:cubicBezTo>
                  <a:cubicBezTo>
                    <a:pt x="5093" y="6749"/>
                    <a:pt x="4999" y="6843"/>
                    <a:pt x="4843" y="6843"/>
                  </a:cubicBezTo>
                  <a:lnTo>
                    <a:pt x="4812" y="6843"/>
                  </a:lnTo>
                  <a:cubicBezTo>
                    <a:pt x="4656" y="6812"/>
                    <a:pt x="4531" y="6687"/>
                    <a:pt x="4562" y="6531"/>
                  </a:cubicBezTo>
                  <a:cubicBezTo>
                    <a:pt x="4812" y="5093"/>
                    <a:pt x="4812" y="5093"/>
                    <a:pt x="4812" y="5093"/>
                  </a:cubicBezTo>
                  <a:cubicBezTo>
                    <a:pt x="3531" y="5124"/>
                    <a:pt x="3531" y="5124"/>
                    <a:pt x="3531" y="5124"/>
                  </a:cubicBezTo>
                  <a:cubicBezTo>
                    <a:pt x="2594" y="5812"/>
                    <a:pt x="2594" y="5812"/>
                    <a:pt x="2594" y="5812"/>
                  </a:cubicBezTo>
                  <a:cubicBezTo>
                    <a:pt x="2500" y="5906"/>
                    <a:pt x="2500" y="5906"/>
                    <a:pt x="2500" y="5906"/>
                  </a:cubicBezTo>
                  <a:cubicBezTo>
                    <a:pt x="2469" y="5937"/>
                    <a:pt x="2469" y="5937"/>
                    <a:pt x="2438" y="5968"/>
                  </a:cubicBezTo>
                  <a:cubicBezTo>
                    <a:pt x="1000" y="6812"/>
                    <a:pt x="1000" y="6812"/>
                    <a:pt x="1000" y="6812"/>
                  </a:cubicBezTo>
                  <a:cubicBezTo>
                    <a:pt x="969" y="6843"/>
                    <a:pt x="907" y="6843"/>
                    <a:pt x="875" y="6843"/>
                  </a:cubicBezTo>
                  <a:cubicBezTo>
                    <a:pt x="782" y="6843"/>
                    <a:pt x="688" y="6812"/>
                    <a:pt x="625" y="6718"/>
                  </a:cubicBezTo>
                  <a:cubicBezTo>
                    <a:pt x="532" y="6562"/>
                    <a:pt x="594" y="6406"/>
                    <a:pt x="719" y="6312"/>
                  </a:cubicBezTo>
                  <a:cubicBezTo>
                    <a:pt x="1969" y="5562"/>
                    <a:pt x="1969" y="5562"/>
                    <a:pt x="1969" y="5562"/>
                  </a:cubicBezTo>
                  <a:cubicBezTo>
                    <a:pt x="2844" y="4562"/>
                    <a:pt x="2844" y="4562"/>
                    <a:pt x="2844" y="4562"/>
                  </a:cubicBezTo>
                  <a:cubicBezTo>
                    <a:pt x="2563" y="3718"/>
                    <a:pt x="2563" y="3718"/>
                    <a:pt x="2563" y="3718"/>
                  </a:cubicBezTo>
                  <a:cubicBezTo>
                    <a:pt x="1782" y="2750"/>
                    <a:pt x="1782" y="2750"/>
                    <a:pt x="1782" y="2750"/>
                  </a:cubicBezTo>
                  <a:lnTo>
                    <a:pt x="1782" y="2750"/>
                  </a:lnTo>
                  <a:cubicBezTo>
                    <a:pt x="1750" y="2688"/>
                    <a:pt x="1719" y="2657"/>
                    <a:pt x="1719" y="2594"/>
                  </a:cubicBezTo>
                  <a:cubicBezTo>
                    <a:pt x="1719" y="1250"/>
                    <a:pt x="1719" y="1250"/>
                    <a:pt x="1719" y="1250"/>
                  </a:cubicBezTo>
                  <a:cubicBezTo>
                    <a:pt x="1532" y="1250"/>
                    <a:pt x="1375" y="1282"/>
                    <a:pt x="1250" y="1313"/>
                  </a:cubicBezTo>
                  <a:cubicBezTo>
                    <a:pt x="1407" y="2375"/>
                    <a:pt x="1407" y="2375"/>
                    <a:pt x="1407" y="2375"/>
                  </a:cubicBezTo>
                  <a:cubicBezTo>
                    <a:pt x="407" y="2563"/>
                    <a:pt x="407" y="2563"/>
                    <a:pt x="407" y="2563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1032" y="32"/>
                    <a:pt x="1032" y="32"/>
                    <a:pt x="1032" y="32"/>
                  </a:cubicBezTo>
                  <a:cubicBezTo>
                    <a:pt x="1188" y="1032"/>
                    <a:pt x="1188" y="1032"/>
                    <a:pt x="1188" y="1032"/>
                  </a:cubicBezTo>
                  <a:cubicBezTo>
                    <a:pt x="1375" y="1000"/>
                    <a:pt x="1594" y="969"/>
                    <a:pt x="1813" y="938"/>
                  </a:cubicBezTo>
                  <a:cubicBezTo>
                    <a:pt x="1875" y="907"/>
                    <a:pt x="1938" y="875"/>
                    <a:pt x="2000" y="875"/>
                  </a:cubicBezTo>
                  <a:cubicBezTo>
                    <a:pt x="2063" y="875"/>
                    <a:pt x="2094" y="907"/>
                    <a:pt x="2157" y="907"/>
                  </a:cubicBezTo>
                  <a:cubicBezTo>
                    <a:pt x="2532" y="907"/>
                    <a:pt x="2938" y="875"/>
                    <a:pt x="3437" y="875"/>
                  </a:cubicBezTo>
                  <a:cubicBezTo>
                    <a:pt x="3906" y="875"/>
                    <a:pt x="4343" y="907"/>
                    <a:pt x="4718" y="907"/>
                  </a:cubicBezTo>
                  <a:cubicBezTo>
                    <a:pt x="4749" y="907"/>
                    <a:pt x="4781" y="875"/>
                    <a:pt x="4843" y="875"/>
                  </a:cubicBezTo>
                  <a:cubicBezTo>
                    <a:pt x="4906" y="875"/>
                    <a:pt x="4968" y="907"/>
                    <a:pt x="5031" y="938"/>
                  </a:cubicBezTo>
                  <a:cubicBezTo>
                    <a:pt x="5281" y="969"/>
                    <a:pt x="5468" y="1000"/>
                    <a:pt x="5656" y="1000"/>
                  </a:cubicBezTo>
                  <a:cubicBezTo>
                    <a:pt x="5812" y="0"/>
                    <a:pt x="5812" y="0"/>
                    <a:pt x="5812" y="0"/>
                  </a:cubicBezTo>
                  <a:lnTo>
                    <a:pt x="6843" y="188"/>
                  </a:lnTo>
                  <a:close/>
                  <a:moveTo>
                    <a:pt x="4562" y="1188"/>
                  </a:moveTo>
                  <a:lnTo>
                    <a:pt x="4562" y="1188"/>
                  </a:lnTo>
                  <a:cubicBezTo>
                    <a:pt x="4218" y="1188"/>
                    <a:pt x="3843" y="1157"/>
                    <a:pt x="3437" y="1157"/>
                  </a:cubicBezTo>
                  <a:cubicBezTo>
                    <a:pt x="3000" y="1157"/>
                    <a:pt x="2625" y="1188"/>
                    <a:pt x="2282" y="1188"/>
                  </a:cubicBezTo>
                  <a:cubicBezTo>
                    <a:pt x="2282" y="2469"/>
                    <a:pt x="2282" y="2469"/>
                    <a:pt x="2282" y="2469"/>
                  </a:cubicBezTo>
                  <a:cubicBezTo>
                    <a:pt x="3157" y="3157"/>
                    <a:pt x="3157" y="3157"/>
                    <a:pt x="3157" y="3157"/>
                  </a:cubicBezTo>
                  <a:cubicBezTo>
                    <a:pt x="3718" y="3157"/>
                    <a:pt x="3718" y="3157"/>
                    <a:pt x="3718" y="3157"/>
                  </a:cubicBezTo>
                  <a:cubicBezTo>
                    <a:pt x="4562" y="2469"/>
                    <a:pt x="4562" y="2469"/>
                    <a:pt x="4562" y="2469"/>
                  </a:cubicBezTo>
                  <a:lnTo>
                    <a:pt x="4562" y="1188"/>
                  </a:lnTo>
                  <a:close/>
                  <a:moveTo>
                    <a:pt x="4562" y="1188"/>
                  </a:moveTo>
                  <a:lnTo>
                    <a:pt x="4562" y="11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21899" tIns="60949" rIns="121899" bIns="60949" anchor="ctr"/>
            <a:lstStyle/>
            <a:p>
              <a:endParaRPr 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482125" y="2332170"/>
            <a:ext cx="656227" cy="656396"/>
            <a:chOff x="16961077" y="4664338"/>
            <a:chExt cx="1312454" cy="1312794"/>
          </a:xfrm>
        </p:grpSpPr>
        <p:sp>
          <p:nvSpPr>
            <p:cNvPr id="32" name="Oval 31"/>
            <p:cNvSpPr/>
            <p:nvPr/>
          </p:nvSpPr>
          <p:spPr>
            <a:xfrm>
              <a:off x="16961077" y="4664338"/>
              <a:ext cx="1312454" cy="1312794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21" tIns="45711" rIns="91421" bIns="45711" rtlCol="0" anchor="ctr"/>
            <a:lstStyle/>
            <a:p>
              <a:pPr algn="ctr"/>
              <a:r>
                <a:rPr lang="en-US" sz="2400" dirty="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</a:p>
          </p:txBody>
        </p:sp>
        <p:sp>
          <p:nvSpPr>
            <p:cNvPr id="65" name="Freeform 3"/>
            <p:cNvSpPr>
              <a:spLocks noChangeArrowheads="1"/>
            </p:cNvSpPr>
            <p:nvPr/>
          </p:nvSpPr>
          <p:spPr bwMode="auto">
            <a:xfrm>
              <a:off x="17321877" y="5035861"/>
              <a:ext cx="670572" cy="514855"/>
            </a:xfrm>
            <a:custGeom>
              <a:avLst/>
              <a:gdLst>
                <a:gd name="T0" fmla="*/ 3034 w 6392"/>
                <a:gd name="T1" fmla="*/ 2260 h 4907"/>
                <a:gd name="T2" fmla="*/ 2582 w 6392"/>
                <a:gd name="T3" fmla="*/ 1937 h 4907"/>
                <a:gd name="T4" fmla="*/ 1421 w 6392"/>
                <a:gd name="T5" fmla="*/ 2196 h 4907"/>
                <a:gd name="T6" fmla="*/ 388 w 6392"/>
                <a:gd name="T7" fmla="*/ 4583 h 4907"/>
                <a:gd name="T8" fmla="*/ 2712 w 6392"/>
                <a:gd name="T9" fmla="*/ 3551 h 4907"/>
                <a:gd name="T10" fmla="*/ 3034 w 6392"/>
                <a:gd name="T11" fmla="*/ 2260 h 4907"/>
                <a:gd name="T12" fmla="*/ 2454 w 6392"/>
                <a:gd name="T13" fmla="*/ 3228 h 4907"/>
                <a:gd name="T14" fmla="*/ 711 w 6392"/>
                <a:gd name="T15" fmla="*/ 4261 h 4907"/>
                <a:gd name="T16" fmla="*/ 1679 w 6392"/>
                <a:gd name="T17" fmla="*/ 2518 h 4907"/>
                <a:gd name="T18" fmla="*/ 1874 w 6392"/>
                <a:gd name="T19" fmla="*/ 2648 h 4907"/>
                <a:gd name="T20" fmla="*/ 2260 w 6392"/>
                <a:gd name="T21" fmla="*/ 3034 h 4907"/>
                <a:gd name="T22" fmla="*/ 2454 w 6392"/>
                <a:gd name="T23" fmla="*/ 3228 h 4907"/>
                <a:gd name="T24" fmla="*/ 6197 w 6392"/>
                <a:gd name="T25" fmla="*/ 710 h 4907"/>
                <a:gd name="T26" fmla="*/ 3615 w 6392"/>
                <a:gd name="T27" fmla="*/ 646 h 4907"/>
                <a:gd name="T28" fmla="*/ 2776 w 6392"/>
                <a:gd name="T29" fmla="*/ 1679 h 4907"/>
                <a:gd name="T30" fmla="*/ 3034 w 6392"/>
                <a:gd name="T31" fmla="*/ 2196 h 4907"/>
                <a:gd name="T32" fmla="*/ 4326 w 6392"/>
                <a:gd name="T33" fmla="*/ 2454 h 4907"/>
                <a:gd name="T34" fmla="*/ 6197 w 6392"/>
                <a:gd name="T35" fmla="*/ 710 h 4907"/>
                <a:gd name="T36" fmla="*/ 5489 w 6392"/>
                <a:gd name="T37" fmla="*/ 1549 h 4907"/>
                <a:gd name="T38" fmla="*/ 3681 w 6392"/>
                <a:gd name="T39" fmla="*/ 1937 h 4907"/>
                <a:gd name="T40" fmla="*/ 4067 w 6392"/>
                <a:gd name="T41" fmla="*/ 1485 h 4907"/>
                <a:gd name="T42" fmla="*/ 3487 w 6392"/>
                <a:gd name="T43" fmla="*/ 1421 h 4907"/>
                <a:gd name="T44" fmla="*/ 5164 w 6392"/>
                <a:gd name="T45" fmla="*/ 582 h 4907"/>
                <a:gd name="T46" fmla="*/ 5489 w 6392"/>
                <a:gd name="T47" fmla="*/ 1549 h 4907"/>
                <a:gd name="T48" fmla="*/ 3165 w 6392"/>
                <a:gd name="T49" fmla="*/ 2260 h 4907"/>
                <a:gd name="T50" fmla="*/ 3423 w 6392"/>
                <a:gd name="T51" fmla="*/ 3098 h 4907"/>
                <a:gd name="T52" fmla="*/ 3423 w 6392"/>
                <a:gd name="T53" fmla="*/ 2582 h 4907"/>
                <a:gd name="T54" fmla="*/ 3165 w 6392"/>
                <a:gd name="T55" fmla="*/ 2260 h 4907"/>
                <a:gd name="T56" fmla="*/ 2196 w 6392"/>
                <a:gd name="T57" fmla="*/ 1615 h 4907"/>
                <a:gd name="T58" fmla="*/ 2066 w 6392"/>
                <a:gd name="T59" fmla="*/ 1163 h 4907"/>
                <a:gd name="T60" fmla="*/ 2518 w 6392"/>
                <a:gd name="T61" fmla="*/ 1549 h 4907"/>
                <a:gd name="T62" fmla="*/ 2582 w 6392"/>
                <a:gd name="T63" fmla="*/ 1873 h 4907"/>
                <a:gd name="T64" fmla="*/ 2196 w 6392"/>
                <a:gd name="T65" fmla="*/ 1615 h 4907"/>
                <a:gd name="T66" fmla="*/ 2196 w 6392"/>
                <a:gd name="T67" fmla="*/ 1615 h 4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392" h="4907">
                  <a:moveTo>
                    <a:pt x="3034" y="2260"/>
                  </a:moveTo>
                  <a:lnTo>
                    <a:pt x="3034" y="2260"/>
                  </a:lnTo>
                  <a:cubicBezTo>
                    <a:pt x="2776" y="2196"/>
                    <a:pt x="2776" y="2196"/>
                    <a:pt x="2776" y="2196"/>
                  </a:cubicBezTo>
                  <a:cubicBezTo>
                    <a:pt x="2582" y="1937"/>
                    <a:pt x="2582" y="1937"/>
                    <a:pt x="2582" y="1937"/>
                  </a:cubicBezTo>
                  <a:cubicBezTo>
                    <a:pt x="2454" y="2001"/>
                    <a:pt x="2454" y="2001"/>
                    <a:pt x="2454" y="2001"/>
                  </a:cubicBezTo>
                  <a:cubicBezTo>
                    <a:pt x="2132" y="1873"/>
                    <a:pt x="1679" y="1937"/>
                    <a:pt x="1421" y="2196"/>
                  </a:cubicBezTo>
                  <a:cubicBezTo>
                    <a:pt x="388" y="3228"/>
                    <a:pt x="388" y="3228"/>
                    <a:pt x="388" y="3228"/>
                  </a:cubicBezTo>
                  <a:cubicBezTo>
                    <a:pt x="0" y="3615"/>
                    <a:pt x="0" y="4197"/>
                    <a:pt x="388" y="4583"/>
                  </a:cubicBezTo>
                  <a:cubicBezTo>
                    <a:pt x="775" y="4906"/>
                    <a:pt x="1357" y="4906"/>
                    <a:pt x="1743" y="4583"/>
                  </a:cubicBezTo>
                  <a:cubicBezTo>
                    <a:pt x="2712" y="3551"/>
                    <a:pt x="2712" y="3551"/>
                    <a:pt x="2712" y="3551"/>
                  </a:cubicBezTo>
                  <a:cubicBezTo>
                    <a:pt x="3034" y="3228"/>
                    <a:pt x="3099" y="2776"/>
                    <a:pt x="2906" y="2454"/>
                  </a:cubicBezTo>
                  <a:lnTo>
                    <a:pt x="3034" y="2260"/>
                  </a:lnTo>
                  <a:close/>
                  <a:moveTo>
                    <a:pt x="2454" y="3228"/>
                  </a:moveTo>
                  <a:lnTo>
                    <a:pt x="2454" y="3228"/>
                  </a:lnTo>
                  <a:cubicBezTo>
                    <a:pt x="1421" y="4261"/>
                    <a:pt x="1421" y="4261"/>
                    <a:pt x="1421" y="4261"/>
                  </a:cubicBezTo>
                  <a:cubicBezTo>
                    <a:pt x="1227" y="4455"/>
                    <a:pt x="905" y="4455"/>
                    <a:pt x="711" y="4261"/>
                  </a:cubicBezTo>
                  <a:cubicBezTo>
                    <a:pt x="516" y="4067"/>
                    <a:pt x="516" y="3745"/>
                    <a:pt x="711" y="3551"/>
                  </a:cubicBezTo>
                  <a:cubicBezTo>
                    <a:pt x="1679" y="2518"/>
                    <a:pt x="1679" y="2518"/>
                    <a:pt x="1679" y="2518"/>
                  </a:cubicBezTo>
                  <a:cubicBezTo>
                    <a:pt x="1807" y="2390"/>
                    <a:pt x="2002" y="2324"/>
                    <a:pt x="2132" y="2390"/>
                  </a:cubicBezTo>
                  <a:cubicBezTo>
                    <a:pt x="1874" y="2648"/>
                    <a:pt x="1874" y="2648"/>
                    <a:pt x="1874" y="2648"/>
                  </a:cubicBezTo>
                  <a:cubicBezTo>
                    <a:pt x="1743" y="2776"/>
                    <a:pt x="1743" y="2970"/>
                    <a:pt x="1874" y="3034"/>
                  </a:cubicBezTo>
                  <a:cubicBezTo>
                    <a:pt x="1938" y="3164"/>
                    <a:pt x="2132" y="3164"/>
                    <a:pt x="2260" y="3034"/>
                  </a:cubicBezTo>
                  <a:cubicBezTo>
                    <a:pt x="2582" y="2776"/>
                    <a:pt x="2582" y="2776"/>
                    <a:pt x="2582" y="2776"/>
                  </a:cubicBezTo>
                  <a:cubicBezTo>
                    <a:pt x="2582" y="2906"/>
                    <a:pt x="2582" y="3098"/>
                    <a:pt x="2454" y="3228"/>
                  </a:cubicBezTo>
                  <a:close/>
                  <a:moveTo>
                    <a:pt x="6197" y="710"/>
                  </a:moveTo>
                  <a:lnTo>
                    <a:pt x="6197" y="710"/>
                  </a:lnTo>
                  <a:cubicBezTo>
                    <a:pt x="6005" y="258"/>
                    <a:pt x="5489" y="0"/>
                    <a:pt x="4972" y="194"/>
                  </a:cubicBezTo>
                  <a:cubicBezTo>
                    <a:pt x="3615" y="646"/>
                    <a:pt x="3615" y="646"/>
                    <a:pt x="3615" y="646"/>
                  </a:cubicBezTo>
                  <a:cubicBezTo>
                    <a:pt x="3229" y="841"/>
                    <a:pt x="3034" y="1163"/>
                    <a:pt x="3034" y="1549"/>
                  </a:cubicBezTo>
                  <a:cubicBezTo>
                    <a:pt x="2776" y="1679"/>
                    <a:pt x="2776" y="1679"/>
                    <a:pt x="2776" y="1679"/>
                  </a:cubicBezTo>
                  <a:cubicBezTo>
                    <a:pt x="2840" y="2001"/>
                    <a:pt x="2840" y="2001"/>
                    <a:pt x="2840" y="2001"/>
                  </a:cubicBezTo>
                  <a:cubicBezTo>
                    <a:pt x="3034" y="2196"/>
                    <a:pt x="3034" y="2196"/>
                    <a:pt x="3034" y="2196"/>
                  </a:cubicBezTo>
                  <a:cubicBezTo>
                    <a:pt x="3229" y="2132"/>
                    <a:pt x="3229" y="2132"/>
                    <a:pt x="3229" y="2132"/>
                  </a:cubicBezTo>
                  <a:cubicBezTo>
                    <a:pt x="3487" y="2454"/>
                    <a:pt x="3939" y="2582"/>
                    <a:pt x="4326" y="2454"/>
                  </a:cubicBezTo>
                  <a:cubicBezTo>
                    <a:pt x="5681" y="1937"/>
                    <a:pt x="5681" y="1937"/>
                    <a:pt x="5681" y="1937"/>
                  </a:cubicBezTo>
                  <a:cubicBezTo>
                    <a:pt x="6133" y="1743"/>
                    <a:pt x="6391" y="1227"/>
                    <a:pt x="6197" y="710"/>
                  </a:cubicBezTo>
                  <a:close/>
                  <a:moveTo>
                    <a:pt x="5489" y="1549"/>
                  </a:moveTo>
                  <a:lnTo>
                    <a:pt x="5489" y="1549"/>
                  </a:lnTo>
                  <a:cubicBezTo>
                    <a:pt x="4131" y="2065"/>
                    <a:pt x="4131" y="2065"/>
                    <a:pt x="4131" y="2065"/>
                  </a:cubicBezTo>
                  <a:cubicBezTo>
                    <a:pt x="4003" y="2132"/>
                    <a:pt x="3809" y="2065"/>
                    <a:pt x="3681" y="1937"/>
                  </a:cubicBezTo>
                  <a:cubicBezTo>
                    <a:pt x="3939" y="1873"/>
                    <a:pt x="3939" y="1873"/>
                    <a:pt x="3939" y="1873"/>
                  </a:cubicBezTo>
                  <a:cubicBezTo>
                    <a:pt x="4067" y="1807"/>
                    <a:pt x="4131" y="1679"/>
                    <a:pt x="4067" y="1485"/>
                  </a:cubicBezTo>
                  <a:cubicBezTo>
                    <a:pt x="4003" y="1357"/>
                    <a:pt x="3873" y="1291"/>
                    <a:pt x="3681" y="1291"/>
                  </a:cubicBezTo>
                  <a:cubicBezTo>
                    <a:pt x="3487" y="1421"/>
                    <a:pt x="3487" y="1421"/>
                    <a:pt x="3487" y="1421"/>
                  </a:cubicBezTo>
                  <a:cubicBezTo>
                    <a:pt x="3551" y="1227"/>
                    <a:pt x="3615" y="1163"/>
                    <a:pt x="3809" y="1099"/>
                  </a:cubicBezTo>
                  <a:cubicBezTo>
                    <a:pt x="5164" y="582"/>
                    <a:pt x="5164" y="582"/>
                    <a:pt x="5164" y="582"/>
                  </a:cubicBezTo>
                  <a:cubicBezTo>
                    <a:pt x="5422" y="452"/>
                    <a:pt x="5681" y="646"/>
                    <a:pt x="5811" y="905"/>
                  </a:cubicBezTo>
                  <a:cubicBezTo>
                    <a:pt x="5875" y="1163"/>
                    <a:pt x="5747" y="1421"/>
                    <a:pt x="5489" y="1549"/>
                  </a:cubicBezTo>
                  <a:close/>
                  <a:moveTo>
                    <a:pt x="3165" y="2260"/>
                  </a:moveTo>
                  <a:lnTo>
                    <a:pt x="3165" y="2260"/>
                  </a:lnTo>
                  <a:cubicBezTo>
                    <a:pt x="3551" y="2518"/>
                    <a:pt x="3551" y="2518"/>
                    <a:pt x="3551" y="2518"/>
                  </a:cubicBezTo>
                  <a:cubicBezTo>
                    <a:pt x="3423" y="3098"/>
                    <a:pt x="3423" y="3098"/>
                    <a:pt x="3423" y="3098"/>
                  </a:cubicBezTo>
                  <a:cubicBezTo>
                    <a:pt x="3293" y="3098"/>
                    <a:pt x="3293" y="3098"/>
                    <a:pt x="3293" y="3098"/>
                  </a:cubicBezTo>
                  <a:cubicBezTo>
                    <a:pt x="3423" y="2582"/>
                    <a:pt x="3423" y="2582"/>
                    <a:pt x="3423" y="2582"/>
                  </a:cubicBezTo>
                  <a:cubicBezTo>
                    <a:pt x="3034" y="2324"/>
                    <a:pt x="3034" y="2324"/>
                    <a:pt x="3034" y="2324"/>
                  </a:cubicBezTo>
                  <a:lnTo>
                    <a:pt x="3165" y="2260"/>
                  </a:lnTo>
                  <a:close/>
                  <a:moveTo>
                    <a:pt x="2196" y="1615"/>
                  </a:moveTo>
                  <a:lnTo>
                    <a:pt x="2196" y="1615"/>
                  </a:lnTo>
                  <a:cubicBezTo>
                    <a:pt x="1938" y="1163"/>
                    <a:pt x="1938" y="1163"/>
                    <a:pt x="1938" y="1163"/>
                  </a:cubicBezTo>
                  <a:cubicBezTo>
                    <a:pt x="2066" y="1163"/>
                    <a:pt x="2066" y="1163"/>
                    <a:pt x="2066" y="1163"/>
                  </a:cubicBezTo>
                  <a:cubicBezTo>
                    <a:pt x="2260" y="1549"/>
                    <a:pt x="2260" y="1549"/>
                    <a:pt x="2260" y="1549"/>
                  </a:cubicBezTo>
                  <a:cubicBezTo>
                    <a:pt x="2518" y="1549"/>
                    <a:pt x="2518" y="1549"/>
                    <a:pt x="2518" y="1549"/>
                  </a:cubicBezTo>
                  <a:cubicBezTo>
                    <a:pt x="2648" y="1807"/>
                    <a:pt x="2648" y="1807"/>
                    <a:pt x="2648" y="1807"/>
                  </a:cubicBezTo>
                  <a:cubicBezTo>
                    <a:pt x="2582" y="1873"/>
                    <a:pt x="2582" y="1873"/>
                    <a:pt x="2582" y="1873"/>
                  </a:cubicBezTo>
                  <a:cubicBezTo>
                    <a:pt x="2454" y="1679"/>
                    <a:pt x="2454" y="1679"/>
                    <a:pt x="2454" y="1679"/>
                  </a:cubicBezTo>
                  <a:lnTo>
                    <a:pt x="2196" y="1615"/>
                  </a:lnTo>
                  <a:close/>
                  <a:moveTo>
                    <a:pt x="2196" y="1615"/>
                  </a:moveTo>
                  <a:lnTo>
                    <a:pt x="2196" y="16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21899" tIns="60949" rIns="121899" bIns="60949" anchor="ctr"/>
            <a:lstStyle/>
            <a:p>
              <a:endParaRPr 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1094340" y="4131111"/>
            <a:ext cx="656227" cy="656396"/>
            <a:chOff x="2185502" y="8262221"/>
            <a:chExt cx="1312452" cy="1312794"/>
          </a:xfrm>
        </p:grpSpPr>
        <p:sp>
          <p:nvSpPr>
            <p:cNvPr id="24" name="Oval 23"/>
            <p:cNvSpPr/>
            <p:nvPr/>
          </p:nvSpPr>
          <p:spPr>
            <a:xfrm>
              <a:off x="2185502" y="8262221"/>
              <a:ext cx="1312452" cy="1312794"/>
            </a:xfrm>
            <a:prstGeom prst="ellipse">
              <a:avLst/>
            </a:prstGeom>
            <a:solidFill>
              <a:schemeClr val="accent3">
                <a:lumMod val="10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21892" tIns="60947" rIns="121892" bIns="60947" rtlCol="0" anchor="ctr"/>
            <a:lstStyle/>
            <a:p>
              <a:pPr algn="ctr"/>
              <a:endParaRPr lang="en-US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66" name="Freeform 1"/>
            <p:cNvSpPr>
              <a:spLocks noChangeArrowheads="1"/>
            </p:cNvSpPr>
            <p:nvPr/>
          </p:nvSpPr>
          <p:spPr bwMode="auto">
            <a:xfrm>
              <a:off x="2601873" y="8668010"/>
              <a:ext cx="478384" cy="478508"/>
            </a:xfrm>
            <a:custGeom>
              <a:avLst/>
              <a:gdLst>
                <a:gd name="T0" fmla="*/ 4905 w 5031"/>
                <a:gd name="T1" fmla="*/ 0 h 5031"/>
                <a:gd name="T2" fmla="*/ 4905 w 5031"/>
                <a:gd name="T3" fmla="*/ 0 h 5031"/>
                <a:gd name="T4" fmla="*/ 125 w 5031"/>
                <a:gd name="T5" fmla="*/ 0 h 5031"/>
                <a:gd name="T6" fmla="*/ 0 w 5031"/>
                <a:gd name="T7" fmla="*/ 125 h 5031"/>
                <a:gd name="T8" fmla="*/ 0 w 5031"/>
                <a:gd name="T9" fmla="*/ 4905 h 5031"/>
                <a:gd name="T10" fmla="*/ 125 w 5031"/>
                <a:gd name="T11" fmla="*/ 5030 h 5031"/>
                <a:gd name="T12" fmla="*/ 4905 w 5031"/>
                <a:gd name="T13" fmla="*/ 5030 h 5031"/>
                <a:gd name="T14" fmla="*/ 5030 w 5031"/>
                <a:gd name="T15" fmla="*/ 4905 h 5031"/>
                <a:gd name="T16" fmla="*/ 5030 w 5031"/>
                <a:gd name="T17" fmla="*/ 125 h 5031"/>
                <a:gd name="T18" fmla="*/ 4905 w 5031"/>
                <a:gd name="T19" fmla="*/ 0 h 5031"/>
                <a:gd name="T20" fmla="*/ 3687 w 5031"/>
                <a:gd name="T21" fmla="*/ 2624 h 5031"/>
                <a:gd name="T22" fmla="*/ 3687 w 5031"/>
                <a:gd name="T23" fmla="*/ 2624 h 5031"/>
                <a:gd name="T24" fmla="*/ 3624 w 5031"/>
                <a:gd name="T25" fmla="*/ 2687 h 5031"/>
                <a:gd name="T26" fmla="*/ 3562 w 5031"/>
                <a:gd name="T27" fmla="*/ 2687 h 5031"/>
                <a:gd name="T28" fmla="*/ 3187 w 5031"/>
                <a:gd name="T29" fmla="*/ 2313 h 5031"/>
                <a:gd name="T30" fmla="*/ 1688 w 5031"/>
                <a:gd name="T31" fmla="*/ 3812 h 5031"/>
                <a:gd name="T32" fmla="*/ 1625 w 5031"/>
                <a:gd name="T33" fmla="*/ 3843 h 5031"/>
                <a:gd name="T34" fmla="*/ 1563 w 5031"/>
                <a:gd name="T35" fmla="*/ 3812 h 5031"/>
                <a:gd name="T36" fmla="*/ 1219 w 5031"/>
                <a:gd name="T37" fmla="*/ 3468 h 5031"/>
                <a:gd name="T38" fmla="*/ 1188 w 5031"/>
                <a:gd name="T39" fmla="*/ 3405 h 5031"/>
                <a:gd name="T40" fmla="*/ 1219 w 5031"/>
                <a:gd name="T41" fmla="*/ 3343 h 5031"/>
                <a:gd name="T42" fmla="*/ 2718 w 5031"/>
                <a:gd name="T43" fmla="*/ 1844 h 5031"/>
                <a:gd name="T44" fmla="*/ 2344 w 5031"/>
                <a:gd name="T45" fmla="*/ 1469 h 5031"/>
                <a:gd name="T46" fmla="*/ 2344 w 5031"/>
                <a:gd name="T47" fmla="*/ 1406 h 5031"/>
                <a:gd name="T48" fmla="*/ 2406 w 5031"/>
                <a:gd name="T49" fmla="*/ 1344 h 5031"/>
                <a:gd name="T50" fmla="*/ 3749 w 5031"/>
                <a:gd name="T51" fmla="*/ 1188 h 5031"/>
                <a:gd name="T52" fmla="*/ 3812 w 5031"/>
                <a:gd name="T53" fmla="*/ 1219 h 5031"/>
                <a:gd name="T54" fmla="*/ 3843 w 5031"/>
                <a:gd name="T55" fmla="*/ 1281 h 5031"/>
                <a:gd name="T56" fmla="*/ 3687 w 5031"/>
                <a:gd name="T57" fmla="*/ 2624 h 5031"/>
                <a:gd name="T58" fmla="*/ 3687 w 5031"/>
                <a:gd name="T59" fmla="*/ 2624 h 5031"/>
                <a:gd name="T60" fmla="*/ 3687 w 5031"/>
                <a:gd name="T61" fmla="*/ 2624 h 5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031" h="5031">
                  <a:moveTo>
                    <a:pt x="4905" y="0"/>
                  </a:moveTo>
                  <a:lnTo>
                    <a:pt x="4905" y="0"/>
                  </a:lnTo>
                  <a:cubicBezTo>
                    <a:pt x="125" y="0"/>
                    <a:pt x="125" y="0"/>
                    <a:pt x="125" y="0"/>
                  </a:cubicBezTo>
                  <a:cubicBezTo>
                    <a:pt x="62" y="0"/>
                    <a:pt x="0" y="62"/>
                    <a:pt x="0" y="125"/>
                  </a:cubicBezTo>
                  <a:cubicBezTo>
                    <a:pt x="0" y="4905"/>
                    <a:pt x="0" y="4905"/>
                    <a:pt x="0" y="4905"/>
                  </a:cubicBezTo>
                  <a:cubicBezTo>
                    <a:pt x="0" y="4968"/>
                    <a:pt x="62" y="5030"/>
                    <a:pt x="125" y="5030"/>
                  </a:cubicBezTo>
                  <a:cubicBezTo>
                    <a:pt x="4905" y="5030"/>
                    <a:pt x="4905" y="5030"/>
                    <a:pt x="4905" y="5030"/>
                  </a:cubicBezTo>
                  <a:cubicBezTo>
                    <a:pt x="4968" y="5030"/>
                    <a:pt x="5030" y="4968"/>
                    <a:pt x="5030" y="4905"/>
                  </a:cubicBezTo>
                  <a:cubicBezTo>
                    <a:pt x="5030" y="125"/>
                    <a:pt x="5030" y="125"/>
                    <a:pt x="5030" y="125"/>
                  </a:cubicBezTo>
                  <a:cubicBezTo>
                    <a:pt x="5030" y="62"/>
                    <a:pt x="4968" y="0"/>
                    <a:pt x="4905" y="0"/>
                  </a:cubicBezTo>
                  <a:close/>
                  <a:moveTo>
                    <a:pt x="3687" y="2624"/>
                  </a:moveTo>
                  <a:lnTo>
                    <a:pt x="3687" y="2624"/>
                  </a:lnTo>
                  <a:cubicBezTo>
                    <a:pt x="3687" y="2655"/>
                    <a:pt x="3655" y="2687"/>
                    <a:pt x="3624" y="2687"/>
                  </a:cubicBezTo>
                  <a:cubicBezTo>
                    <a:pt x="3593" y="2687"/>
                    <a:pt x="3562" y="2687"/>
                    <a:pt x="3562" y="2687"/>
                  </a:cubicBezTo>
                  <a:cubicBezTo>
                    <a:pt x="3187" y="2313"/>
                    <a:pt x="3187" y="2313"/>
                    <a:pt x="3187" y="2313"/>
                  </a:cubicBezTo>
                  <a:cubicBezTo>
                    <a:pt x="1688" y="3812"/>
                    <a:pt x="1688" y="3812"/>
                    <a:pt x="1688" y="3812"/>
                  </a:cubicBezTo>
                  <a:cubicBezTo>
                    <a:pt x="1656" y="3812"/>
                    <a:pt x="1625" y="3843"/>
                    <a:pt x="1625" y="3843"/>
                  </a:cubicBezTo>
                  <a:cubicBezTo>
                    <a:pt x="1594" y="3843"/>
                    <a:pt x="1594" y="3812"/>
                    <a:pt x="1563" y="3812"/>
                  </a:cubicBezTo>
                  <a:cubicBezTo>
                    <a:pt x="1219" y="3468"/>
                    <a:pt x="1219" y="3468"/>
                    <a:pt x="1219" y="3468"/>
                  </a:cubicBezTo>
                  <a:cubicBezTo>
                    <a:pt x="1219" y="3437"/>
                    <a:pt x="1188" y="3437"/>
                    <a:pt x="1188" y="3405"/>
                  </a:cubicBezTo>
                  <a:cubicBezTo>
                    <a:pt x="1188" y="3374"/>
                    <a:pt x="1219" y="3374"/>
                    <a:pt x="1219" y="3343"/>
                  </a:cubicBezTo>
                  <a:cubicBezTo>
                    <a:pt x="2718" y="1844"/>
                    <a:pt x="2718" y="1844"/>
                    <a:pt x="2718" y="1844"/>
                  </a:cubicBezTo>
                  <a:cubicBezTo>
                    <a:pt x="2344" y="1469"/>
                    <a:pt x="2344" y="1469"/>
                    <a:pt x="2344" y="1469"/>
                  </a:cubicBezTo>
                  <a:cubicBezTo>
                    <a:pt x="2344" y="1469"/>
                    <a:pt x="2313" y="1438"/>
                    <a:pt x="2344" y="1406"/>
                  </a:cubicBezTo>
                  <a:cubicBezTo>
                    <a:pt x="2344" y="1375"/>
                    <a:pt x="2375" y="1344"/>
                    <a:pt x="2406" y="1344"/>
                  </a:cubicBezTo>
                  <a:cubicBezTo>
                    <a:pt x="3749" y="1188"/>
                    <a:pt x="3749" y="1188"/>
                    <a:pt x="3749" y="1188"/>
                  </a:cubicBezTo>
                  <a:cubicBezTo>
                    <a:pt x="3780" y="1188"/>
                    <a:pt x="3780" y="1188"/>
                    <a:pt x="3812" y="1219"/>
                  </a:cubicBezTo>
                  <a:cubicBezTo>
                    <a:pt x="3812" y="1250"/>
                    <a:pt x="3843" y="1250"/>
                    <a:pt x="3843" y="1281"/>
                  </a:cubicBezTo>
                  <a:lnTo>
                    <a:pt x="3687" y="2624"/>
                  </a:lnTo>
                  <a:close/>
                  <a:moveTo>
                    <a:pt x="3687" y="2624"/>
                  </a:moveTo>
                  <a:lnTo>
                    <a:pt x="3687" y="26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21899" tIns="60949" rIns="121899" bIns="60949" anchor="ctr"/>
            <a:lstStyle/>
            <a:p>
              <a:endParaRPr 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8482125" y="4114107"/>
            <a:ext cx="656227" cy="656396"/>
            <a:chOff x="16961077" y="8228214"/>
            <a:chExt cx="1312452" cy="1312794"/>
          </a:xfrm>
        </p:grpSpPr>
        <p:sp>
          <p:nvSpPr>
            <p:cNvPr id="27" name="Oval 26"/>
            <p:cNvSpPr/>
            <p:nvPr/>
          </p:nvSpPr>
          <p:spPr>
            <a:xfrm>
              <a:off x="16961077" y="8228214"/>
              <a:ext cx="1312452" cy="131279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21892" tIns="60947" rIns="121892" bIns="60947" rtlCol="0" anchor="ctr"/>
            <a:lstStyle/>
            <a:p>
              <a:pPr algn="ctr"/>
              <a:endParaRPr lang="en-US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67" name="Freeform 4"/>
            <p:cNvSpPr>
              <a:spLocks noChangeArrowheads="1"/>
            </p:cNvSpPr>
            <p:nvPr/>
          </p:nvSpPr>
          <p:spPr bwMode="auto">
            <a:xfrm>
              <a:off x="17344156" y="8604489"/>
              <a:ext cx="586436" cy="586589"/>
            </a:xfrm>
            <a:custGeom>
              <a:avLst/>
              <a:gdLst>
                <a:gd name="T0" fmla="*/ 2374 w 2594"/>
                <a:gd name="T1" fmla="*/ 0 h 2594"/>
                <a:gd name="T2" fmla="*/ 2374 w 2594"/>
                <a:gd name="T3" fmla="*/ 0 h 2594"/>
                <a:gd name="T4" fmla="*/ 219 w 2594"/>
                <a:gd name="T5" fmla="*/ 0 h 2594"/>
                <a:gd name="T6" fmla="*/ 0 w 2594"/>
                <a:gd name="T7" fmla="*/ 219 h 2594"/>
                <a:gd name="T8" fmla="*/ 0 w 2594"/>
                <a:gd name="T9" fmla="*/ 2374 h 2594"/>
                <a:gd name="T10" fmla="*/ 219 w 2594"/>
                <a:gd name="T11" fmla="*/ 2593 h 2594"/>
                <a:gd name="T12" fmla="*/ 2374 w 2594"/>
                <a:gd name="T13" fmla="*/ 2593 h 2594"/>
                <a:gd name="T14" fmla="*/ 2593 w 2594"/>
                <a:gd name="T15" fmla="*/ 2374 h 2594"/>
                <a:gd name="T16" fmla="*/ 2593 w 2594"/>
                <a:gd name="T17" fmla="*/ 219 h 2594"/>
                <a:gd name="T18" fmla="*/ 2374 w 2594"/>
                <a:gd name="T19" fmla="*/ 0 h 2594"/>
                <a:gd name="T20" fmla="*/ 2249 w 2594"/>
                <a:gd name="T21" fmla="*/ 250 h 2594"/>
                <a:gd name="T22" fmla="*/ 2249 w 2594"/>
                <a:gd name="T23" fmla="*/ 250 h 2594"/>
                <a:gd name="T24" fmla="*/ 2343 w 2594"/>
                <a:gd name="T25" fmla="*/ 313 h 2594"/>
                <a:gd name="T26" fmla="*/ 2249 w 2594"/>
                <a:gd name="T27" fmla="*/ 407 h 2594"/>
                <a:gd name="T28" fmla="*/ 2156 w 2594"/>
                <a:gd name="T29" fmla="*/ 313 h 2594"/>
                <a:gd name="T30" fmla="*/ 2249 w 2594"/>
                <a:gd name="T31" fmla="*/ 250 h 2594"/>
                <a:gd name="T32" fmla="*/ 1937 w 2594"/>
                <a:gd name="T33" fmla="*/ 250 h 2594"/>
                <a:gd name="T34" fmla="*/ 1937 w 2594"/>
                <a:gd name="T35" fmla="*/ 250 h 2594"/>
                <a:gd name="T36" fmla="*/ 2031 w 2594"/>
                <a:gd name="T37" fmla="*/ 313 h 2594"/>
                <a:gd name="T38" fmla="*/ 1937 w 2594"/>
                <a:gd name="T39" fmla="*/ 407 h 2594"/>
                <a:gd name="T40" fmla="*/ 1843 w 2594"/>
                <a:gd name="T41" fmla="*/ 313 h 2594"/>
                <a:gd name="T42" fmla="*/ 1937 w 2594"/>
                <a:gd name="T43" fmla="*/ 250 h 2594"/>
                <a:gd name="T44" fmla="*/ 2343 w 2594"/>
                <a:gd name="T45" fmla="*/ 2343 h 2594"/>
                <a:gd name="T46" fmla="*/ 2343 w 2594"/>
                <a:gd name="T47" fmla="*/ 2343 h 2594"/>
                <a:gd name="T48" fmla="*/ 250 w 2594"/>
                <a:gd name="T49" fmla="*/ 2343 h 2594"/>
                <a:gd name="T50" fmla="*/ 250 w 2594"/>
                <a:gd name="T51" fmla="*/ 625 h 2594"/>
                <a:gd name="T52" fmla="*/ 2343 w 2594"/>
                <a:gd name="T53" fmla="*/ 625 h 2594"/>
                <a:gd name="T54" fmla="*/ 2343 w 2594"/>
                <a:gd name="T55" fmla="*/ 2343 h 2594"/>
                <a:gd name="T56" fmla="*/ 594 w 2594"/>
                <a:gd name="T57" fmla="*/ 2093 h 2594"/>
                <a:gd name="T58" fmla="*/ 594 w 2594"/>
                <a:gd name="T59" fmla="*/ 2093 h 2594"/>
                <a:gd name="T60" fmla="*/ 1999 w 2594"/>
                <a:gd name="T61" fmla="*/ 2093 h 2594"/>
                <a:gd name="T62" fmla="*/ 2031 w 2594"/>
                <a:gd name="T63" fmla="*/ 2062 h 2594"/>
                <a:gd name="T64" fmla="*/ 2031 w 2594"/>
                <a:gd name="T65" fmla="*/ 2031 h 2594"/>
                <a:gd name="T66" fmla="*/ 1343 w 2594"/>
                <a:gd name="T67" fmla="*/ 844 h 2594"/>
                <a:gd name="T68" fmla="*/ 1312 w 2594"/>
                <a:gd name="T69" fmla="*/ 813 h 2594"/>
                <a:gd name="T70" fmla="*/ 1250 w 2594"/>
                <a:gd name="T71" fmla="*/ 844 h 2594"/>
                <a:gd name="T72" fmla="*/ 563 w 2594"/>
                <a:gd name="T73" fmla="*/ 2031 h 2594"/>
                <a:gd name="T74" fmla="*/ 563 w 2594"/>
                <a:gd name="T75" fmla="*/ 2093 h 2594"/>
                <a:gd name="T76" fmla="*/ 594 w 2594"/>
                <a:gd name="T77" fmla="*/ 2093 h 2594"/>
                <a:gd name="T78" fmla="*/ 1374 w 2594"/>
                <a:gd name="T79" fmla="*/ 1937 h 2594"/>
                <a:gd name="T80" fmla="*/ 1374 w 2594"/>
                <a:gd name="T81" fmla="*/ 1937 h 2594"/>
                <a:gd name="T82" fmla="*/ 1343 w 2594"/>
                <a:gd name="T83" fmla="*/ 1968 h 2594"/>
                <a:gd name="T84" fmla="*/ 1250 w 2594"/>
                <a:gd name="T85" fmla="*/ 1968 h 2594"/>
                <a:gd name="T86" fmla="*/ 1219 w 2594"/>
                <a:gd name="T87" fmla="*/ 1937 h 2594"/>
                <a:gd name="T88" fmla="*/ 1219 w 2594"/>
                <a:gd name="T89" fmla="*/ 1843 h 2594"/>
                <a:gd name="T90" fmla="*/ 1250 w 2594"/>
                <a:gd name="T91" fmla="*/ 1812 h 2594"/>
                <a:gd name="T92" fmla="*/ 1343 w 2594"/>
                <a:gd name="T93" fmla="*/ 1812 h 2594"/>
                <a:gd name="T94" fmla="*/ 1374 w 2594"/>
                <a:gd name="T95" fmla="*/ 1843 h 2594"/>
                <a:gd name="T96" fmla="*/ 1374 w 2594"/>
                <a:gd name="T97" fmla="*/ 1937 h 2594"/>
                <a:gd name="T98" fmla="*/ 1219 w 2594"/>
                <a:gd name="T99" fmla="*/ 1125 h 2594"/>
                <a:gd name="T100" fmla="*/ 1219 w 2594"/>
                <a:gd name="T101" fmla="*/ 1125 h 2594"/>
                <a:gd name="T102" fmla="*/ 1374 w 2594"/>
                <a:gd name="T103" fmla="*/ 1125 h 2594"/>
                <a:gd name="T104" fmla="*/ 1406 w 2594"/>
                <a:gd name="T105" fmla="*/ 1157 h 2594"/>
                <a:gd name="T106" fmla="*/ 1374 w 2594"/>
                <a:gd name="T107" fmla="*/ 1718 h 2594"/>
                <a:gd name="T108" fmla="*/ 1343 w 2594"/>
                <a:gd name="T109" fmla="*/ 1749 h 2594"/>
                <a:gd name="T110" fmla="*/ 1250 w 2594"/>
                <a:gd name="T111" fmla="*/ 1749 h 2594"/>
                <a:gd name="T112" fmla="*/ 1219 w 2594"/>
                <a:gd name="T113" fmla="*/ 1718 h 2594"/>
                <a:gd name="T114" fmla="*/ 1219 w 2594"/>
                <a:gd name="T115" fmla="*/ 1157 h 2594"/>
                <a:gd name="T116" fmla="*/ 1219 w 2594"/>
                <a:gd name="T117" fmla="*/ 1125 h 2594"/>
                <a:gd name="T118" fmla="*/ 1219 w 2594"/>
                <a:gd name="T119" fmla="*/ 1125 h 2594"/>
                <a:gd name="T120" fmla="*/ 1219 w 2594"/>
                <a:gd name="T121" fmla="*/ 1125 h 2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594" h="2594">
                  <a:moveTo>
                    <a:pt x="2374" y="0"/>
                  </a:moveTo>
                  <a:lnTo>
                    <a:pt x="2374" y="0"/>
                  </a:lnTo>
                  <a:cubicBezTo>
                    <a:pt x="219" y="0"/>
                    <a:pt x="219" y="0"/>
                    <a:pt x="219" y="0"/>
                  </a:cubicBezTo>
                  <a:cubicBezTo>
                    <a:pt x="94" y="0"/>
                    <a:pt x="0" y="94"/>
                    <a:pt x="0" y="219"/>
                  </a:cubicBezTo>
                  <a:cubicBezTo>
                    <a:pt x="0" y="2374"/>
                    <a:pt x="0" y="2374"/>
                    <a:pt x="0" y="2374"/>
                  </a:cubicBezTo>
                  <a:cubicBezTo>
                    <a:pt x="0" y="2499"/>
                    <a:pt x="94" y="2593"/>
                    <a:pt x="219" y="2593"/>
                  </a:cubicBezTo>
                  <a:cubicBezTo>
                    <a:pt x="2374" y="2593"/>
                    <a:pt x="2374" y="2593"/>
                    <a:pt x="2374" y="2593"/>
                  </a:cubicBezTo>
                  <a:cubicBezTo>
                    <a:pt x="2499" y="2593"/>
                    <a:pt x="2593" y="2499"/>
                    <a:pt x="2593" y="2374"/>
                  </a:cubicBezTo>
                  <a:cubicBezTo>
                    <a:pt x="2593" y="219"/>
                    <a:pt x="2593" y="219"/>
                    <a:pt x="2593" y="219"/>
                  </a:cubicBezTo>
                  <a:cubicBezTo>
                    <a:pt x="2593" y="94"/>
                    <a:pt x="2499" y="0"/>
                    <a:pt x="2374" y="0"/>
                  </a:cubicBezTo>
                  <a:close/>
                  <a:moveTo>
                    <a:pt x="2249" y="250"/>
                  </a:moveTo>
                  <a:lnTo>
                    <a:pt x="2249" y="250"/>
                  </a:lnTo>
                  <a:cubicBezTo>
                    <a:pt x="2312" y="250"/>
                    <a:pt x="2343" y="282"/>
                    <a:pt x="2343" y="313"/>
                  </a:cubicBezTo>
                  <a:cubicBezTo>
                    <a:pt x="2343" y="375"/>
                    <a:pt x="2312" y="407"/>
                    <a:pt x="2249" y="407"/>
                  </a:cubicBezTo>
                  <a:cubicBezTo>
                    <a:pt x="2187" y="407"/>
                    <a:pt x="2156" y="375"/>
                    <a:pt x="2156" y="313"/>
                  </a:cubicBezTo>
                  <a:cubicBezTo>
                    <a:pt x="2156" y="282"/>
                    <a:pt x="2187" y="250"/>
                    <a:pt x="2249" y="250"/>
                  </a:cubicBezTo>
                  <a:close/>
                  <a:moveTo>
                    <a:pt x="1937" y="250"/>
                  </a:moveTo>
                  <a:lnTo>
                    <a:pt x="1937" y="250"/>
                  </a:lnTo>
                  <a:cubicBezTo>
                    <a:pt x="1999" y="250"/>
                    <a:pt x="2031" y="282"/>
                    <a:pt x="2031" y="313"/>
                  </a:cubicBezTo>
                  <a:cubicBezTo>
                    <a:pt x="2031" y="375"/>
                    <a:pt x="1999" y="407"/>
                    <a:pt x="1937" y="407"/>
                  </a:cubicBezTo>
                  <a:cubicBezTo>
                    <a:pt x="1906" y="407"/>
                    <a:pt x="1843" y="375"/>
                    <a:pt x="1843" y="313"/>
                  </a:cubicBezTo>
                  <a:cubicBezTo>
                    <a:pt x="1843" y="282"/>
                    <a:pt x="1906" y="250"/>
                    <a:pt x="1937" y="250"/>
                  </a:cubicBezTo>
                  <a:close/>
                  <a:moveTo>
                    <a:pt x="2343" y="2343"/>
                  </a:moveTo>
                  <a:lnTo>
                    <a:pt x="2343" y="2343"/>
                  </a:lnTo>
                  <a:cubicBezTo>
                    <a:pt x="250" y="2343"/>
                    <a:pt x="250" y="2343"/>
                    <a:pt x="250" y="2343"/>
                  </a:cubicBezTo>
                  <a:cubicBezTo>
                    <a:pt x="250" y="625"/>
                    <a:pt x="250" y="625"/>
                    <a:pt x="250" y="625"/>
                  </a:cubicBezTo>
                  <a:cubicBezTo>
                    <a:pt x="2343" y="625"/>
                    <a:pt x="2343" y="625"/>
                    <a:pt x="2343" y="625"/>
                  </a:cubicBezTo>
                  <a:lnTo>
                    <a:pt x="2343" y="2343"/>
                  </a:lnTo>
                  <a:close/>
                  <a:moveTo>
                    <a:pt x="594" y="2093"/>
                  </a:moveTo>
                  <a:lnTo>
                    <a:pt x="594" y="2093"/>
                  </a:lnTo>
                  <a:cubicBezTo>
                    <a:pt x="1999" y="2093"/>
                    <a:pt x="1999" y="2093"/>
                    <a:pt x="1999" y="2093"/>
                  </a:cubicBezTo>
                  <a:cubicBezTo>
                    <a:pt x="2031" y="2093"/>
                    <a:pt x="2031" y="2093"/>
                    <a:pt x="2031" y="2062"/>
                  </a:cubicBezTo>
                  <a:lnTo>
                    <a:pt x="2031" y="2031"/>
                  </a:lnTo>
                  <a:cubicBezTo>
                    <a:pt x="1343" y="844"/>
                    <a:pt x="1343" y="844"/>
                    <a:pt x="1343" y="844"/>
                  </a:cubicBezTo>
                  <a:cubicBezTo>
                    <a:pt x="1343" y="813"/>
                    <a:pt x="1312" y="813"/>
                    <a:pt x="1312" y="813"/>
                  </a:cubicBezTo>
                  <a:cubicBezTo>
                    <a:pt x="1281" y="813"/>
                    <a:pt x="1281" y="813"/>
                    <a:pt x="1250" y="844"/>
                  </a:cubicBezTo>
                  <a:cubicBezTo>
                    <a:pt x="563" y="2031"/>
                    <a:pt x="563" y="2031"/>
                    <a:pt x="563" y="2031"/>
                  </a:cubicBezTo>
                  <a:cubicBezTo>
                    <a:pt x="563" y="2062"/>
                    <a:pt x="563" y="2062"/>
                    <a:pt x="563" y="2093"/>
                  </a:cubicBezTo>
                  <a:lnTo>
                    <a:pt x="594" y="2093"/>
                  </a:lnTo>
                  <a:close/>
                  <a:moveTo>
                    <a:pt x="1374" y="1937"/>
                  </a:moveTo>
                  <a:lnTo>
                    <a:pt x="1374" y="1937"/>
                  </a:lnTo>
                  <a:cubicBezTo>
                    <a:pt x="1374" y="1968"/>
                    <a:pt x="1374" y="1968"/>
                    <a:pt x="1343" y="1968"/>
                  </a:cubicBezTo>
                  <a:cubicBezTo>
                    <a:pt x="1250" y="1968"/>
                    <a:pt x="1250" y="1968"/>
                    <a:pt x="1250" y="1968"/>
                  </a:cubicBezTo>
                  <a:cubicBezTo>
                    <a:pt x="1219" y="1968"/>
                    <a:pt x="1219" y="1968"/>
                    <a:pt x="1219" y="1937"/>
                  </a:cubicBezTo>
                  <a:cubicBezTo>
                    <a:pt x="1219" y="1843"/>
                    <a:pt x="1219" y="1843"/>
                    <a:pt x="1219" y="1843"/>
                  </a:cubicBezTo>
                  <a:cubicBezTo>
                    <a:pt x="1219" y="1812"/>
                    <a:pt x="1219" y="1812"/>
                    <a:pt x="1250" y="1812"/>
                  </a:cubicBezTo>
                  <a:cubicBezTo>
                    <a:pt x="1343" y="1812"/>
                    <a:pt x="1343" y="1812"/>
                    <a:pt x="1343" y="1812"/>
                  </a:cubicBezTo>
                  <a:cubicBezTo>
                    <a:pt x="1374" y="1812"/>
                    <a:pt x="1374" y="1812"/>
                    <a:pt x="1374" y="1843"/>
                  </a:cubicBezTo>
                  <a:lnTo>
                    <a:pt x="1374" y="1937"/>
                  </a:lnTo>
                  <a:close/>
                  <a:moveTo>
                    <a:pt x="1219" y="1125"/>
                  </a:moveTo>
                  <a:lnTo>
                    <a:pt x="1219" y="1125"/>
                  </a:lnTo>
                  <a:cubicBezTo>
                    <a:pt x="1374" y="1125"/>
                    <a:pt x="1374" y="1125"/>
                    <a:pt x="1374" y="1125"/>
                  </a:cubicBezTo>
                  <a:lnTo>
                    <a:pt x="1406" y="1157"/>
                  </a:lnTo>
                  <a:cubicBezTo>
                    <a:pt x="1374" y="1718"/>
                    <a:pt x="1374" y="1718"/>
                    <a:pt x="1374" y="1718"/>
                  </a:cubicBezTo>
                  <a:cubicBezTo>
                    <a:pt x="1374" y="1749"/>
                    <a:pt x="1374" y="1749"/>
                    <a:pt x="1343" y="1749"/>
                  </a:cubicBezTo>
                  <a:cubicBezTo>
                    <a:pt x="1250" y="1749"/>
                    <a:pt x="1250" y="1749"/>
                    <a:pt x="1250" y="1749"/>
                  </a:cubicBezTo>
                  <a:cubicBezTo>
                    <a:pt x="1219" y="1749"/>
                    <a:pt x="1219" y="1749"/>
                    <a:pt x="1219" y="1718"/>
                  </a:cubicBezTo>
                  <a:cubicBezTo>
                    <a:pt x="1219" y="1157"/>
                    <a:pt x="1219" y="1157"/>
                    <a:pt x="1219" y="1157"/>
                  </a:cubicBezTo>
                  <a:lnTo>
                    <a:pt x="1219" y="1125"/>
                  </a:lnTo>
                  <a:close/>
                  <a:moveTo>
                    <a:pt x="1219" y="1125"/>
                  </a:moveTo>
                  <a:lnTo>
                    <a:pt x="1219" y="112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21899" tIns="60949" rIns="121899" bIns="60949" anchor="ctr"/>
            <a:lstStyle/>
            <a:p>
              <a:endParaRPr 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</p:grpSp>
      <p:sp>
        <p:nvSpPr>
          <p:cNvPr id="76" name="Rectangle 74">
            <a:extLst>
              <a:ext uri="{FF2B5EF4-FFF2-40B4-BE49-F238E27FC236}">
                <a16:creationId xmlns:a16="http://schemas.microsoft.com/office/drawing/2014/main" id="{AD45D02A-13F2-49DE-AFD7-6A3F712D359B}"/>
              </a:ext>
            </a:extLst>
          </p:cNvPr>
          <p:cNvSpPr/>
          <p:nvPr/>
        </p:nvSpPr>
        <p:spPr>
          <a:xfrm>
            <a:off x="1689442" y="2423022"/>
            <a:ext cx="2810930" cy="480113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defTabSz="914172"/>
            <a:r>
              <a:rPr lang="en-US" altLang="zh-CN" sz="2400" b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RelayIR</a:t>
            </a:r>
            <a:r>
              <a:rPr lang="zh-CN" altLang="en-US" sz="2400" b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设计</a:t>
            </a:r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8" name="Rectangle 74">
            <a:extLst>
              <a:ext uri="{FF2B5EF4-FFF2-40B4-BE49-F238E27FC236}">
                <a16:creationId xmlns:a16="http://schemas.microsoft.com/office/drawing/2014/main" id="{3DA2CC3D-10A2-489A-A402-4AD00D672619}"/>
              </a:ext>
            </a:extLst>
          </p:cNvPr>
          <p:cNvSpPr/>
          <p:nvPr/>
        </p:nvSpPr>
        <p:spPr>
          <a:xfrm>
            <a:off x="1689442" y="4253754"/>
            <a:ext cx="2403164" cy="480113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defTabSz="914172"/>
            <a:r>
              <a:rPr lang="zh-CN" altLang="en-US" sz="2400" b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算子优化设计</a:t>
            </a:r>
            <a:endParaRPr lang="en-US" sz="2400" b="1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0" name="Rectangle 74">
            <a:extLst>
              <a:ext uri="{FF2B5EF4-FFF2-40B4-BE49-F238E27FC236}">
                <a16:creationId xmlns:a16="http://schemas.microsoft.com/office/drawing/2014/main" id="{B46282FB-421C-46D0-8B14-F437FC2F7B23}"/>
              </a:ext>
            </a:extLst>
          </p:cNvPr>
          <p:cNvSpPr/>
          <p:nvPr/>
        </p:nvSpPr>
        <p:spPr>
          <a:xfrm>
            <a:off x="9130932" y="2423022"/>
            <a:ext cx="2463305" cy="480113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defTabSz="914172"/>
            <a:r>
              <a:rPr lang="zh-CN" altLang="en-US" sz="2400" b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自动图优化</a:t>
            </a:r>
            <a:r>
              <a:rPr lang="en-US" sz="2400" b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2" name="Rectangle 74">
            <a:extLst>
              <a:ext uri="{FF2B5EF4-FFF2-40B4-BE49-F238E27FC236}">
                <a16:creationId xmlns:a16="http://schemas.microsoft.com/office/drawing/2014/main" id="{F987FE12-88F0-4BBB-BE61-D530907E35C4}"/>
              </a:ext>
            </a:extLst>
          </p:cNvPr>
          <p:cNvSpPr/>
          <p:nvPr/>
        </p:nvSpPr>
        <p:spPr>
          <a:xfrm>
            <a:off x="9130932" y="4253754"/>
            <a:ext cx="2392284" cy="480113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defTabSz="914172"/>
            <a:r>
              <a:rPr lang="en-US" altLang="zh-CN" sz="2400" b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Runtime</a:t>
            </a:r>
            <a:r>
              <a:rPr lang="zh-CN" altLang="en-US" sz="2400" b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设计</a:t>
            </a:r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35" name="TextBox 75">
            <a:extLst>
              <a:ext uri="{FF2B5EF4-FFF2-40B4-BE49-F238E27FC236}">
                <a16:creationId xmlns:a16="http://schemas.microsoft.com/office/drawing/2014/main" id="{FC22E2F5-2EE0-421E-8409-AE63AD9C5E3F}"/>
              </a:ext>
            </a:extLst>
          </p:cNvPr>
          <p:cNvSpPr txBox="1"/>
          <p:nvPr/>
        </p:nvSpPr>
        <p:spPr>
          <a:xfrm>
            <a:off x="9216124" y="2896186"/>
            <a:ext cx="2782504" cy="843674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lstStyle/>
          <a:p>
            <a:pPr defTabSz="914172">
              <a:lnSpc>
                <a:spcPct val="130000"/>
              </a:lnSpc>
            </a:pPr>
            <a:r>
              <a:rPr lang="zh-CN" altLang="en-US" sz="1000">
                <a:solidFill>
                  <a:schemeClr val="bg2">
                    <a:lumMod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基于</a:t>
            </a:r>
            <a:r>
              <a:rPr lang="en-US" altLang="zh-CN" sz="1000">
                <a:solidFill>
                  <a:schemeClr val="bg2">
                    <a:lumMod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TASO</a:t>
            </a:r>
            <a:r>
              <a:rPr lang="zh-CN" altLang="en-US" sz="1000">
                <a:solidFill>
                  <a:schemeClr val="bg2">
                    <a:lumMod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源码</a:t>
            </a:r>
            <a:endParaRPr lang="en-US" altLang="zh-CN" sz="1000">
              <a:solidFill>
                <a:schemeClr val="bg2">
                  <a:lumMod val="7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  <a:p>
            <a:pPr defTabSz="914172">
              <a:lnSpc>
                <a:spcPct val="130000"/>
              </a:lnSpc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以</a:t>
            </a:r>
            <a:r>
              <a:rPr lang="en-US" altLang="zh-CN" sz="14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onnx</a:t>
            </a: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作为中介，转化</a:t>
            </a:r>
            <a:r>
              <a:rPr lang="en-US" altLang="zh-CN" sz="14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Relay IR</a:t>
            </a: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和</a:t>
            </a:r>
            <a:r>
              <a:rPr lang="en-US" altLang="zh-CN" sz="14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taso IR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36" name="TextBox 75">
            <a:extLst>
              <a:ext uri="{FF2B5EF4-FFF2-40B4-BE49-F238E27FC236}">
                <a16:creationId xmlns:a16="http://schemas.microsoft.com/office/drawing/2014/main" id="{D970493D-1032-4E06-B744-E847A73CA82A}"/>
              </a:ext>
            </a:extLst>
          </p:cNvPr>
          <p:cNvSpPr txBox="1"/>
          <p:nvPr/>
        </p:nvSpPr>
        <p:spPr>
          <a:xfrm>
            <a:off x="1684180" y="2903511"/>
            <a:ext cx="2782504" cy="1123751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lstStyle/>
          <a:p>
            <a:pPr defTabSz="914172">
              <a:lnSpc>
                <a:spcPct val="130000"/>
              </a:lnSpc>
            </a:pPr>
            <a:r>
              <a:rPr lang="zh-CN" altLang="en-US" sz="1000">
                <a:solidFill>
                  <a:schemeClr val="bg2">
                    <a:lumMod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基于</a:t>
            </a:r>
            <a:r>
              <a:rPr lang="en-US" altLang="zh-CN" sz="1000">
                <a:solidFill>
                  <a:schemeClr val="bg2">
                    <a:lumMod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TVM</a:t>
            </a:r>
            <a:r>
              <a:rPr lang="zh-CN" altLang="en-US" sz="1000">
                <a:solidFill>
                  <a:schemeClr val="bg2">
                    <a:lumMod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源码</a:t>
            </a:r>
            <a:endParaRPr lang="en-US" altLang="zh-CN" sz="1000">
              <a:solidFill>
                <a:schemeClr val="bg2">
                  <a:lumMod val="7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  <a:p>
            <a:pPr defTabSz="914172">
              <a:lnSpc>
                <a:spcPct val="130000"/>
              </a:lnSpc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算子融合规则设计</a:t>
            </a:r>
            <a:endParaRPr lang="en-US" altLang="zh-CN" sz="140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  <a:p>
            <a:pPr defTabSz="914172">
              <a:lnSpc>
                <a:spcPct val="130000"/>
              </a:lnSpc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动态图</a:t>
            </a:r>
            <a:r>
              <a:rPr lang="en-US" altLang="zh-CN" sz="14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IR</a:t>
            </a: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设计</a:t>
            </a:r>
            <a:endParaRPr lang="en-US" altLang="zh-CN" sz="140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  <a:p>
            <a:pPr defTabSz="914172">
              <a:lnSpc>
                <a:spcPct val="130000"/>
              </a:lnSpc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37" name="TextBox 75">
            <a:extLst>
              <a:ext uri="{FF2B5EF4-FFF2-40B4-BE49-F238E27FC236}">
                <a16:creationId xmlns:a16="http://schemas.microsoft.com/office/drawing/2014/main" id="{B3458276-3CAA-4514-9303-9A05942CEA0B}"/>
              </a:ext>
            </a:extLst>
          </p:cNvPr>
          <p:cNvSpPr txBox="1"/>
          <p:nvPr/>
        </p:nvSpPr>
        <p:spPr>
          <a:xfrm>
            <a:off x="1738509" y="4649727"/>
            <a:ext cx="2782504" cy="843674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lstStyle/>
          <a:p>
            <a:pPr defTabSz="914172">
              <a:lnSpc>
                <a:spcPct val="130000"/>
              </a:lnSpc>
            </a:pPr>
            <a:r>
              <a:rPr lang="zh-CN" altLang="en-US" sz="1000">
                <a:solidFill>
                  <a:schemeClr val="bg2">
                    <a:lumMod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基于</a:t>
            </a:r>
            <a:r>
              <a:rPr lang="en-US" altLang="zh-CN" sz="1000">
                <a:solidFill>
                  <a:schemeClr val="bg2">
                    <a:lumMod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TVM</a:t>
            </a:r>
            <a:r>
              <a:rPr lang="zh-CN" altLang="en-US" sz="1000">
                <a:solidFill>
                  <a:schemeClr val="bg2">
                    <a:lumMod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源码</a:t>
            </a:r>
            <a:endParaRPr lang="en-US" altLang="zh-CN" sz="1000">
              <a:solidFill>
                <a:schemeClr val="bg2">
                  <a:lumMod val="7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  <a:p>
            <a:pPr defTabSz="914172">
              <a:lnSpc>
                <a:spcPct val="130000"/>
              </a:lnSpc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高性能算子移植</a:t>
            </a:r>
          </a:p>
          <a:p>
            <a:pPr defTabSz="914172">
              <a:lnSpc>
                <a:spcPct val="130000"/>
              </a:lnSpc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38" name="TextBox 75">
            <a:extLst>
              <a:ext uri="{FF2B5EF4-FFF2-40B4-BE49-F238E27FC236}">
                <a16:creationId xmlns:a16="http://schemas.microsoft.com/office/drawing/2014/main" id="{808D059A-72BB-40ED-94CA-1260AEE20E49}"/>
              </a:ext>
            </a:extLst>
          </p:cNvPr>
          <p:cNvSpPr txBox="1"/>
          <p:nvPr/>
        </p:nvSpPr>
        <p:spPr>
          <a:xfrm>
            <a:off x="9216124" y="4649727"/>
            <a:ext cx="2782504" cy="843674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lstStyle/>
          <a:p>
            <a:pPr defTabSz="914172">
              <a:lnSpc>
                <a:spcPct val="130000"/>
              </a:lnSpc>
            </a:pPr>
            <a:r>
              <a:rPr lang="zh-CN" altLang="en-US" sz="1000">
                <a:solidFill>
                  <a:schemeClr val="bg2">
                    <a:lumMod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基于</a:t>
            </a:r>
            <a:r>
              <a:rPr lang="en-US" altLang="zh-CN" sz="1000">
                <a:solidFill>
                  <a:schemeClr val="bg2">
                    <a:lumMod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TVM</a:t>
            </a:r>
            <a:r>
              <a:rPr lang="zh-CN" altLang="en-US" sz="1000">
                <a:solidFill>
                  <a:schemeClr val="bg2">
                    <a:lumMod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源码</a:t>
            </a:r>
            <a:endParaRPr lang="en-US" altLang="zh-CN" sz="1000">
              <a:solidFill>
                <a:schemeClr val="bg2">
                  <a:lumMod val="7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  <a:p>
            <a:pPr defTabSz="914172">
              <a:lnSpc>
                <a:spcPct val="130000"/>
              </a:lnSpc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张量资源监控</a:t>
            </a:r>
          </a:p>
          <a:p>
            <a:pPr defTabSz="914172">
              <a:lnSpc>
                <a:spcPct val="130000"/>
              </a:lnSpc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396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92404C6D-1701-4BF6-A098-9E9D6A2184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28" r="4619" b="71884"/>
          <a:stretch/>
        </p:blipFill>
        <p:spPr>
          <a:xfrm flipH="1" flipV="1">
            <a:off x="-1" y="-1"/>
            <a:ext cx="12192000" cy="487200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260DD35-1C5C-4300-AA8E-AE2407D37608}"/>
              </a:ext>
            </a:extLst>
          </p:cNvPr>
          <p:cNvSpPr txBox="1"/>
          <p:nvPr/>
        </p:nvSpPr>
        <p:spPr>
          <a:xfrm>
            <a:off x="4157015" y="4044771"/>
            <a:ext cx="387798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6600" spc="6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未来计划</a:t>
            </a:r>
            <a:endParaRPr kumimoji="1" lang="zh-CN" altLang="en-US" sz="6600" spc="6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6BAF173-5194-4298-9871-F95F10B14D3F}"/>
              </a:ext>
            </a:extLst>
          </p:cNvPr>
          <p:cNvSpPr txBox="1"/>
          <p:nvPr/>
        </p:nvSpPr>
        <p:spPr>
          <a:xfrm>
            <a:off x="5031569" y="5384094"/>
            <a:ext cx="21288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Future Plan</a:t>
            </a:r>
            <a:endParaRPr lang="en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8740D92C-D2D3-46E7-ACF8-8C2DCF39592A}"/>
              </a:ext>
            </a:extLst>
          </p:cNvPr>
          <p:cNvGrpSpPr/>
          <p:nvPr/>
        </p:nvGrpSpPr>
        <p:grpSpPr>
          <a:xfrm>
            <a:off x="5277853" y="2253232"/>
            <a:ext cx="1636295" cy="1394235"/>
            <a:chOff x="3375094" y="2895785"/>
            <a:chExt cx="777647" cy="662608"/>
          </a:xfrm>
        </p:grpSpPr>
        <p:sp>
          <p:nvSpPr>
            <p:cNvPr id="7" name="圆角矩形 12">
              <a:extLst>
                <a:ext uri="{FF2B5EF4-FFF2-40B4-BE49-F238E27FC236}">
                  <a16:creationId xmlns:a16="http://schemas.microsoft.com/office/drawing/2014/main" id="{4C076230-408A-4BFB-8805-D2B1DBDE1A11}"/>
                </a:ext>
              </a:extLst>
            </p:cNvPr>
            <p:cNvSpPr/>
            <p:nvPr/>
          </p:nvSpPr>
          <p:spPr>
            <a:xfrm rot="2700000">
              <a:off x="3432614" y="2895785"/>
              <a:ext cx="662608" cy="662608"/>
            </a:xfrm>
            <a:prstGeom prst="roundRect">
              <a:avLst>
                <a:gd name="adj" fmla="val 3222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5400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B7B14B67-670B-4EB0-B5C3-48A9B054B6CD}"/>
                </a:ext>
              </a:extLst>
            </p:cNvPr>
            <p:cNvSpPr txBox="1"/>
            <p:nvPr/>
          </p:nvSpPr>
          <p:spPr>
            <a:xfrm>
              <a:off x="3375094" y="2963802"/>
              <a:ext cx="777647" cy="5265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60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03</a:t>
              </a:r>
              <a:endParaRPr kumimoji="1" lang="zh-CN" altLang="en-US" sz="66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881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926"/>
</p:tagLst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74D9E5"/>
      </a:accent1>
      <a:accent2>
        <a:srgbClr val="CEA8B6"/>
      </a:accent2>
      <a:accent3>
        <a:srgbClr val="47B19D"/>
      </a:accent3>
      <a:accent4>
        <a:srgbClr val="F2D5B6"/>
      </a:accent4>
      <a:accent5>
        <a:srgbClr val="F38388"/>
      </a:accent5>
      <a:accent6>
        <a:srgbClr val="F6C4BC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74D9E5"/>
    </a:accent1>
    <a:accent2>
      <a:srgbClr val="CEA8B6"/>
    </a:accent2>
    <a:accent3>
      <a:srgbClr val="47B19D"/>
    </a:accent3>
    <a:accent4>
      <a:srgbClr val="F2D5B6"/>
    </a:accent4>
    <a:accent5>
      <a:srgbClr val="F38388"/>
    </a:accent5>
    <a:accent6>
      <a:srgbClr val="F6C4BC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74D9E5"/>
    </a:accent1>
    <a:accent2>
      <a:srgbClr val="CEA8B6"/>
    </a:accent2>
    <a:accent3>
      <a:srgbClr val="47B19D"/>
    </a:accent3>
    <a:accent4>
      <a:srgbClr val="F2D5B6"/>
    </a:accent4>
    <a:accent5>
      <a:srgbClr val="F38388"/>
    </a:accent5>
    <a:accent6>
      <a:srgbClr val="F6C4BC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74D9E5"/>
    </a:accent1>
    <a:accent2>
      <a:srgbClr val="CEA8B6"/>
    </a:accent2>
    <a:accent3>
      <a:srgbClr val="47B19D"/>
    </a:accent3>
    <a:accent4>
      <a:srgbClr val="F2D5B6"/>
    </a:accent4>
    <a:accent5>
      <a:srgbClr val="F38388"/>
    </a:accent5>
    <a:accent6>
      <a:srgbClr val="F6C4BC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74D9E5"/>
    </a:accent1>
    <a:accent2>
      <a:srgbClr val="CEA8B6"/>
    </a:accent2>
    <a:accent3>
      <a:srgbClr val="47B19D"/>
    </a:accent3>
    <a:accent4>
      <a:srgbClr val="F2D5B6"/>
    </a:accent4>
    <a:accent5>
      <a:srgbClr val="F38388"/>
    </a:accent5>
    <a:accent6>
      <a:srgbClr val="F6C4BC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74D9E5"/>
    </a:accent1>
    <a:accent2>
      <a:srgbClr val="CEA8B6"/>
    </a:accent2>
    <a:accent3>
      <a:srgbClr val="47B19D"/>
    </a:accent3>
    <a:accent4>
      <a:srgbClr val="F2D5B6"/>
    </a:accent4>
    <a:accent5>
      <a:srgbClr val="F38388"/>
    </a:accent5>
    <a:accent6>
      <a:srgbClr val="F6C4BC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4641</TotalTime>
  <Words>580</Words>
  <Application>Microsoft Office PowerPoint</Application>
  <PresentationFormat>宽屏</PresentationFormat>
  <Paragraphs>128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等线</vt:lpstr>
      <vt:lpstr>思源黑体 CN Heavy</vt:lpstr>
      <vt:lpstr>思源黑体 CN Medium</vt:lpstr>
      <vt:lpstr>微软雅黑</vt:lpstr>
      <vt:lpstr>Arial</vt:lpstr>
      <vt:lpstr>Calibri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926</dc:title>
  <dc:creator>Jiaqi Li</dc:creator>
  <cp:lastModifiedBy>Li Jiaqi</cp:lastModifiedBy>
  <cp:revision>534</cp:revision>
  <dcterms:modified xsi:type="dcterms:W3CDTF">2021-07-29T06:24:45Z</dcterms:modified>
</cp:coreProperties>
</file>

<file path=docProps/thumbnail.jpeg>
</file>